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451" r:id="rId5"/>
    <p:sldId id="479" r:id="rId6"/>
    <p:sldId id="412" r:id="rId7"/>
    <p:sldId id="409" r:id="rId8"/>
    <p:sldId id="405" r:id="rId9"/>
    <p:sldId id="406" r:id="rId10"/>
    <p:sldId id="477" r:id="rId11"/>
    <p:sldId id="417" r:id="rId12"/>
    <p:sldId id="418" r:id="rId13"/>
    <p:sldId id="419" r:id="rId14"/>
    <p:sldId id="478" r:id="rId15"/>
    <p:sldId id="420" r:id="rId16"/>
    <p:sldId id="421" r:id="rId17"/>
    <p:sldId id="422" r:id="rId18"/>
    <p:sldId id="423" r:id="rId19"/>
    <p:sldId id="424" r:id="rId20"/>
    <p:sldId id="425" r:id="rId21"/>
    <p:sldId id="426" r:id="rId22"/>
    <p:sldId id="427" r:id="rId23"/>
    <p:sldId id="428" r:id="rId24"/>
    <p:sldId id="429" r:id="rId25"/>
    <p:sldId id="430" r:id="rId26"/>
    <p:sldId id="431" r:id="rId27"/>
    <p:sldId id="432" r:id="rId28"/>
    <p:sldId id="433" r:id="rId29"/>
    <p:sldId id="434" r:id="rId30"/>
    <p:sldId id="435" r:id="rId31"/>
    <p:sldId id="436" r:id="rId32"/>
    <p:sldId id="437" r:id="rId33"/>
    <p:sldId id="438" r:id="rId34"/>
    <p:sldId id="439" r:id="rId35"/>
    <p:sldId id="440" r:id="rId36"/>
    <p:sldId id="441" r:id="rId37"/>
    <p:sldId id="442" r:id="rId38"/>
    <p:sldId id="443" r:id="rId39"/>
    <p:sldId id="444" r:id="rId40"/>
    <p:sldId id="445" r:id="rId41"/>
    <p:sldId id="446" r:id="rId42"/>
    <p:sldId id="447" r:id="rId43"/>
    <p:sldId id="448" r:id="rId44"/>
    <p:sldId id="449" r:id="rId45"/>
    <p:sldId id="450" r:id="rId4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snapToGrid="0">
      <p:cViewPr varScale="1">
        <p:scale>
          <a:sx n="111" d="100"/>
          <a:sy n="111" d="100"/>
        </p:scale>
        <p:origin x="57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DEA95C-650B-4951-8751-AF09D8FD94FC}" type="datetimeFigureOut">
              <a:rPr lang="nl-NL" smtClean="0"/>
              <a:t>6-6-2022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6C4A5-8A3D-4A5E-AB4A-85BA2CCCAEA0}" type="slidenum">
              <a:rPr lang="nl-NL" smtClean="0"/>
              <a:t>‹nr.›</a:t>
            </a:fld>
            <a:endParaRPr lang="nl-NL"/>
          </a:p>
        </p:txBody>
      </p:sp>
    </p:spTree>
    <p:extLst>
      <p:ext uri="{BB962C8B-B14F-4D97-AF65-F5344CB8AC3E}">
        <p14:creationId xmlns:p14="http://schemas.microsoft.com/office/powerpoint/2010/main" val="606460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DOCENT: OP VOLGENDE DIA VOLGT BIJ ELKE MUISKLIK EEN STAP IN HET REDENEREN! DE PPT MOET HIERVOOR OP DIAVOORSTELLING STAAN</a:t>
            </a:r>
          </a:p>
        </p:txBody>
      </p:sp>
      <p:sp>
        <p:nvSpPr>
          <p:cNvPr id="4" name="Tijdelijke aanduiding voor dianummer 3"/>
          <p:cNvSpPr>
            <a:spLocks noGrp="1"/>
          </p:cNvSpPr>
          <p:nvPr>
            <p:ph type="sldNum" sz="quarter" idx="5"/>
          </p:nvPr>
        </p:nvSpPr>
        <p:spPr/>
        <p:txBody>
          <a:bodyPr/>
          <a:lstStyle/>
          <a:p>
            <a:fld id="{15B6C4A5-8A3D-4A5E-AB4A-85BA2CCCAEA0}" type="slidenum">
              <a:rPr lang="nl-NL" smtClean="0"/>
              <a:t>5</a:t>
            </a:fld>
            <a:endParaRPr lang="nl-NL"/>
          </a:p>
        </p:txBody>
      </p:sp>
    </p:spTree>
    <p:extLst>
      <p:ext uri="{BB962C8B-B14F-4D97-AF65-F5344CB8AC3E}">
        <p14:creationId xmlns:p14="http://schemas.microsoft.com/office/powerpoint/2010/main" val="454253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354DAF-A14C-42E8-BA5A-A01DADC841A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D0E9D6C-81A5-42B0-BC1B-F6DE5F9AE3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85CC642F-4DC8-450B-B002-A198122411C9}"/>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5" name="Tijdelijke aanduiding voor voettekst 4">
            <a:extLst>
              <a:ext uri="{FF2B5EF4-FFF2-40B4-BE49-F238E27FC236}">
                <a16:creationId xmlns:a16="http://schemas.microsoft.com/office/drawing/2014/main" id="{371E1EBA-D762-44F9-9A2E-D5FE85E7672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1199BD-6AC7-470B-AE14-698A9070A8B2}"/>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1983129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07C151-3CCD-484B-805F-5BBC2C29856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2031CAB-D594-4494-A695-19E2BB6ED00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B494193-FAE0-477C-AB28-033B168A3984}"/>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5" name="Tijdelijke aanduiding voor voettekst 4">
            <a:extLst>
              <a:ext uri="{FF2B5EF4-FFF2-40B4-BE49-F238E27FC236}">
                <a16:creationId xmlns:a16="http://schemas.microsoft.com/office/drawing/2014/main" id="{C9CE9E18-5111-40B3-B1D8-47B3A1683E4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8105AF2-35BB-4AC7-AD65-24C683EC6083}"/>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421745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35541E6-CFE1-41AF-9A7A-956032B4F6E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9BBAA466-59C0-4090-92EC-6168962FABF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65F62A7-496B-4ECE-80CC-F85273CA574F}"/>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5" name="Tijdelijke aanduiding voor voettekst 4">
            <a:extLst>
              <a:ext uri="{FF2B5EF4-FFF2-40B4-BE49-F238E27FC236}">
                <a16:creationId xmlns:a16="http://schemas.microsoft.com/office/drawing/2014/main" id="{8CFBEDBA-7A10-4AB3-81E6-71BEEB227AC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92A90B4-9CC8-4F40-BD6F-3FD04D964AC3}"/>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14854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517571-BF35-4225-A534-F251CDB3920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79983DE-F892-4DFF-B93D-3D14136BCE0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3BAA455-EF0D-40DA-90AD-4EA54E4EE641}"/>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5" name="Tijdelijke aanduiding voor voettekst 4">
            <a:extLst>
              <a:ext uri="{FF2B5EF4-FFF2-40B4-BE49-F238E27FC236}">
                <a16:creationId xmlns:a16="http://schemas.microsoft.com/office/drawing/2014/main" id="{97BCD95F-509B-4093-92C7-6395ADF8B73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2A8B34-FD20-4ED3-9339-5C81C0EC0A3F}"/>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634451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1BF77-76C6-4D7A-B84D-33AAA24E6B2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B6FDE8F-089A-425F-A7A1-1BF5244B56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4E57357-2D5D-4F38-BC2C-7DE4A8FD82CF}"/>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5" name="Tijdelijke aanduiding voor voettekst 4">
            <a:extLst>
              <a:ext uri="{FF2B5EF4-FFF2-40B4-BE49-F238E27FC236}">
                <a16:creationId xmlns:a16="http://schemas.microsoft.com/office/drawing/2014/main" id="{4F2B16A8-6732-4FD1-86C2-C1373089E74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FFB14CB-6AC7-4572-90AF-CD31EA5B2392}"/>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254836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408D0-AB1F-4835-B9C7-BCBA97C191F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AE0DE73-D650-46C7-B664-D9F64507972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B172B9F-9B4D-438F-8142-0FB9289FEB8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0F813D0-289C-4049-97F7-07399631E01C}"/>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6" name="Tijdelijke aanduiding voor voettekst 5">
            <a:extLst>
              <a:ext uri="{FF2B5EF4-FFF2-40B4-BE49-F238E27FC236}">
                <a16:creationId xmlns:a16="http://schemas.microsoft.com/office/drawing/2014/main" id="{F3FA8CFF-2D90-47F5-BC9D-1B1D369BECC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F1A7ED9-D32A-4D48-9BAF-D667C21A355C}"/>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169087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65FFE2-28E2-486E-868C-6A1539F5889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908E519-8C18-4BF6-89A4-0B47FB7E1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6ED313C-1257-4A17-8FA7-B590DD1692A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E631313-227D-4F10-981C-197EC84280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7141D04-FA6F-4D2F-93CF-9B93F04B23C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70A372C-1095-4373-8A13-50C9E5FD8B35}"/>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8" name="Tijdelijke aanduiding voor voettekst 7">
            <a:extLst>
              <a:ext uri="{FF2B5EF4-FFF2-40B4-BE49-F238E27FC236}">
                <a16:creationId xmlns:a16="http://schemas.microsoft.com/office/drawing/2014/main" id="{3D6AA1B6-FEE4-48C3-A2D7-7A44124A91A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BBE87CF-61E1-4A7F-BFDF-AA124673FAAF}"/>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362033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7818-EF1F-4C5D-BF46-BF5B1585231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420684E-2BC6-4048-AABE-A3D33BBA9E8D}"/>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4" name="Tijdelijke aanduiding voor voettekst 3">
            <a:extLst>
              <a:ext uri="{FF2B5EF4-FFF2-40B4-BE49-F238E27FC236}">
                <a16:creationId xmlns:a16="http://schemas.microsoft.com/office/drawing/2014/main" id="{57CC6EAD-6FA0-4BF5-B55C-6CBE586593F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E51DF35-C26B-4810-83CF-48C0C4E6130D}"/>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285199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2220E3E-FC5E-4A20-AFDC-9C421D86C70D}"/>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3" name="Tijdelijke aanduiding voor voettekst 2">
            <a:extLst>
              <a:ext uri="{FF2B5EF4-FFF2-40B4-BE49-F238E27FC236}">
                <a16:creationId xmlns:a16="http://schemas.microsoft.com/office/drawing/2014/main" id="{FC8461E0-FD21-40F9-B28C-FCF6C76BA18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0E014D8-F455-4092-8808-EA3E0CE1D2EA}"/>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389724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60299-35B4-45FF-A61A-AB053C6EB5F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F3A8E2D-9183-4E8D-9E8C-0CE6F89A97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A57AFA8-789F-4D89-89C2-BFF864407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6BA88B7-CD42-4EDF-B902-BF633A1604E2}"/>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6" name="Tijdelijke aanduiding voor voettekst 5">
            <a:extLst>
              <a:ext uri="{FF2B5EF4-FFF2-40B4-BE49-F238E27FC236}">
                <a16:creationId xmlns:a16="http://schemas.microsoft.com/office/drawing/2014/main" id="{46C7227B-317E-4C1D-9190-F97DAD6C151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AB85795-F386-447D-9BDD-E50EF7043912}"/>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3020205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6DB64C-5DC8-41E7-A8E7-E89CB7048B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41373FE-1511-4567-88F8-0C512147B9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FB393B7-0201-4918-8769-45FA52B37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766A73D-75A9-4195-822C-80F5F6AB2F1D}"/>
              </a:ext>
            </a:extLst>
          </p:cNvPr>
          <p:cNvSpPr>
            <a:spLocks noGrp="1"/>
          </p:cNvSpPr>
          <p:nvPr>
            <p:ph type="dt" sz="half" idx="10"/>
          </p:nvPr>
        </p:nvSpPr>
        <p:spPr/>
        <p:txBody>
          <a:bodyPr/>
          <a:lstStyle/>
          <a:p>
            <a:fld id="{19B666CC-AF5A-4661-9347-C74A516E92FE}" type="datetimeFigureOut">
              <a:rPr lang="nl-NL" smtClean="0"/>
              <a:t>6-6-2022</a:t>
            </a:fld>
            <a:endParaRPr lang="nl-NL"/>
          </a:p>
        </p:txBody>
      </p:sp>
      <p:sp>
        <p:nvSpPr>
          <p:cNvPr id="6" name="Tijdelijke aanduiding voor voettekst 5">
            <a:extLst>
              <a:ext uri="{FF2B5EF4-FFF2-40B4-BE49-F238E27FC236}">
                <a16:creationId xmlns:a16="http://schemas.microsoft.com/office/drawing/2014/main" id="{E79338F0-D8F9-4208-A8BD-AE42EC83B79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903CECF-BD82-4262-91D9-D74579FE9A2D}"/>
              </a:ext>
            </a:extLst>
          </p:cNvPr>
          <p:cNvSpPr>
            <a:spLocks noGrp="1"/>
          </p:cNvSpPr>
          <p:nvPr>
            <p:ph type="sldNum" sz="quarter" idx="12"/>
          </p:nvPr>
        </p:nvSpPr>
        <p:spPr/>
        <p:txBody>
          <a:bodyPr/>
          <a:lstStyle/>
          <a:p>
            <a:fld id="{0B697479-3A7B-4272-AD22-8224D410DEB3}" type="slidenum">
              <a:rPr lang="nl-NL" smtClean="0"/>
              <a:t>‹nr.›</a:t>
            </a:fld>
            <a:endParaRPr lang="nl-NL"/>
          </a:p>
        </p:txBody>
      </p:sp>
    </p:spTree>
    <p:extLst>
      <p:ext uri="{BB962C8B-B14F-4D97-AF65-F5344CB8AC3E}">
        <p14:creationId xmlns:p14="http://schemas.microsoft.com/office/powerpoint/2010/main" val="3974905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DD94324-5191-424B-85CF-34D379725E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45B2CC8-66AD-4409-9DA9-FE5BE7069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040EAA8-A52A-4C5C-89CD-8C6042C770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666CC-AF5A-4661-9347-C74A516E92FE}" type="datetimeFigureOut">
              <a:rPr lang="nl-NL" smtClean="0"/>
              <a:t>6-6-2022</a:t>
            </a:fld>
            <a:endParaRPr lang="nl-NL"/>
          </a:p>
        </p:txBody>
      </p:sp>
      <p:sp>
        <p:nvSpPr>
          <p:cNvPr id="5" name="Tijdelijke aanduiding voor voettekst 4">
            <a:extLst>
              <a:ext uri="{FF2B5EF4-FFF2-40B4-BE49-F238E27FC236}">
                <a16:creationId xmlns:a16="http://schemas.microsoft.com/office/drawing/2014/main" id="{6EA8B5AD-3655-48E5-B6B5-382C2F9D29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6696C88-33F6-4BE9-A2BD-46A4B9ADE3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97479-3A7B-4272-AD22-8224D410DEB3}" type="slidenum">
              <a:rPr lang="nl-NL" smtClean="0"/>
              <a:t>‹nr.›</a:t>
            </a:fld>
            <a:endParaRPr lang="nl-NL"/>
          </a:p>
        </p:txBody>
      </p:sp>
    </p:spTree>
    <p:extLst>
      <p:ext uri="{BB962C8B-B14F-4D97-AF65-F5344CB8AC3E}">
        <p14:creationId xmlns:p14="http://schemas.microsoft.com/office/powerpoint/2010/main" val="1932126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zkjLxBwI_6s" TargetMode="External"/><Relationship Id="rId2" Type="http://schemas.openxmlformats.org/officeDocument/2006/relationships/hyperlink" Target="https://www.youtube.com/watch?v=HQJsgT_HMB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4" name="Titel 3"/>
          <p:cNvSpPr>
            <a:spLocks noGrp="1"/>
          </p:cNvSpPr>
          <p:nvPr>
            <p:ph type="ctrTitle"/>
          </p:nvPr>
        </p:nvSpPr>
        <p:spPr>
          <a:xfrm>
            <a:off x="2692401" y="1367896"/>
            <a:ext cx="9144000" cy="2387600"/>
          </a:xfrm>
        </p:spPr>
        <p:txBody>
          <a:bodyPr anchor="b">
            <a:normAutofit fontScale="90000"/>
          </a:bodyPr>
          <a:lstStyle/>
          <a:p>
            <a:pPr algn="l"/>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dirty="0">
                <a:solidFill>
                  <a:srgbClr val="C00000"/>
                </a:solidFill>
              </a:rPr>
              <a:t/>
            </a:r>
            <a:br>
              <a:rPr lang="nl-NL" dirty="0">
                <a:solidFill>
                  <a:srgbClr val="C00000"/>
                </a:solidFill>
              </a:rPr>
            </a:br>
            <a:r>
              <a:rPr lang="nl-NL" b="1" dirty="0">
                <a:solidFill>
                  <a:srgbClr val="C00000"/>
                </a:solidFill>
              </a:rPr>
              <a:t>Klinisch (verpleegkundig) redeneren</a:t>
            </a:r>
            <a:br>
              <a:rPr lang="nl-NL" b="1" dirty="0">
                <a:solidFill>
                  <a:srgbClr val="C00000"/>
                </a:solidFill>
              </a:rPr>
            </a:br>
            <a:r>
              <a:rPr lang="nl-NL" b="1" dirty="0">
                <a:solidFill>
                  <a:srgbClr val="C00000"/>
                </a:solidFill>
              </a:rPr>
              <a:t>Oefenen met redeneerhulpen</a:t>
            </a:r>
            <a:r>
              <a:rPr lang="nl-NL" dirty="0">
                <a:solidFill>
                  <a:srgbClr val="C00000"/>
                </a:solidFill>
              </a:rPr>
              <a:t/>
            </a:r>
            <a:br>
              <a:rPr lang="nl-NL" dirty="0">
                <a:solidFill>
                  <a:srgbClr val="C00000"/>
                </a:solidFill>
              </a:rPr>
            </a:br>
            <a:r>
              <a:rPr lang="nl-NL" sz="3600" dirty="0">
                <a:solidFill>
                  <a:srgbClr val="C00000"/>
                </a:solidFill>
              </a:rPr>
              <a:t>(Redeneren als onderdeel van het Verpleegplan of bij handelen in acute zorgsituaties)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4921" y="3941058"/>
            <a:ext cx="5029201" cy="2579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9405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van meneer van Pekelhaar </a:t>
            </a:r>
          </a:p>
        </p:txBody>
      </p:sp>
      <p:sp>
        <p:nvSpPr>
          <p:cNvPr id="3" name="Tijdelijke aanduiding voor inhoud 2"/>
          <p:cNvSpPr>
            <a:spLocks noGrp="1"/>
          </p:cNvSpPr>
          <p:nvPr>
            <p:ph idx="1"/>
          </p:nvPr>
        </p:nvSpPr>
        <p:spPr>
          <a:xfrm>
            <a:off x="838200" y="1115878"/>
            <a:ext cx="10515600" cy="5548393"/>
          </a:xfrm>
        </p:spPr>
        <p:txBody>
          <a:bodyPr>
            <a:normAutofit fontScale="85000" lnSpcReduction="20000"/>
          </a:bodyPr>
          <a:lstStyle/>
          <a:p>
            <a:endParaRPr lang="nl-NL" dirty="0"/>
          </a:p>
          <a:p>
            <a:endParaRPr lang="nl-NL" dirty="0"/>
          </a:p>
          <a:p>
            <a:r>
              <a:rPr lang="nl-NL" dirty="0" err="1"/>
              <a:t>Dhr</a:t>
            </a:r>
            <a:r>
              <a:rPr lang="nl-NL" dirty="0"/>
              <a:t> van Pekelhaar, 79 jaar, ligt op de afdeling </a:t>
            </a:r>
            <a:r>
              <a:rPr lang="nl-NL" dirty="0" err="1"/>
              <a:t>somatiek</a:t>
            </a:r>
            <a:r>
              <a:rPr lang="nl-NL" dirty="0"/>
              <a:t> van het verpleeghuis Dennenrust. Dhr. heeft wervelmetastasen en uitval li been. Is opgenomen vanuit het ziekenhuis afdeling interne oncologie. </a:t>
            </a:r>
            <a:r>
              <a:rPr lang="nl-NL" dirty="0" err="1"/>
              <a:t>Dhr</a:t>
            </a:r>
            <a:r>
              <a:rPr lang="nl-NL" dirty="0"/>
              <a:t> is uitbehandeld en kan alleen nog bestraald worden tegen de pijn. </a:t>
            </a:r>
          </a:p>
          <a:p>
            <a:r>
              <a:rPr lang="nl-NL" dirty="0"/>
              <a:t>Je bent op de afdeling samen met twee verzorgenden. De zorgmanager komt uit haar kantoor en loopt naar jou toe en vraagt of je mee komt voor de beoordeling van een patiënt na een val. De dienstdoende arts zou niet willen komen, aldus de verzorgende. De patiënt heeft op de grond gelegen voor de kledingkast. De verzorgende heeft </a:t>
            </a:r>
            <a:r>
              <a:rPr lang="nl-NL" dirty="0" err="1"/>
              <a:t>dhr</a:t>
            </a:r>
            <a:r>
              <a:rPr lang="nl-NL" dirty="0"/>
              <a:t> geholpen met opstaan en </a:t>
            </a:r>
            <a:r>
              <a:rPr lang="nl-NL" dirty="0" err="1"/>
              <a:t>dhr</a:t>
            </a:r>
            <a:r>
              <a:rPr lang="nl-NL" dirty="0"/>
              <a:t> zit nu in een stoel. </a:t>
            </a:r>
          </a:p>
          <a:p>
            <a:r>
              <a:rPr lang="nl-NL" dirty="0"/>
              <a:t>Je gaat met </a:t>
            </a:r>
            <a:r>
              <a:rPr lang="nl-NL" dirty="0" err="1"/>
              <a:t>dhr</a:t>
            </a:r>
            <a:r>
              <a:rPr lang="nl-NL" dirty="0"/>
              <a:t> in gesprek maar hij komt moeilijk uit zijn woorden door een afasie. Controles zijn uitgevoerd tensie 90/44, pols 68, temp 37.4, </a:t>
            </a:r>
            <a:r>
              <a:rPr lang="nl-NL" dirty="0" err="1"/>
              <a:t>blds</a:t>
            </a:r>
            <a:r>
              <a:rPr lang="nl-NL" dirty="0"/>
              <a:t> 5.6. </a:t>
            </a:r>
          </a:p>
          <a:p>
            <a:endParaRPr lang="nl-NL" dirty="0"/>
          </a:p>
          <a:p>
            <a:pPr marL="0" indent="0">
              <a:buNone/>
            </a:pPr>
            <a:r>
              <a:rPr lang="nl-NL" dirty="0"/>
              <a:t>Achtergrondinformatie: </a:t>
            </a:r>
          </a:p>
          <a:p>
            <a:pPr marL="0" indent="0">
              <a:buNone/>
            </a:pPr>
            <a:r>
              <a:rPr lang="nl-NL" dirty="0"/>
              <a:t>•Voorgeschiedenis: '10 TIA, depressie, agitatie '11 afatische stoornis na infarct li door AF. '12 artrose re schouder, bursitis re </a:t>
            </a:r>
            <a:r>
              <a:rPr lang="nl-NL" dirty="0" err="1"/>
              <a:t>elleboog</a:t>
            </a:r>
            <a:r>
              <a:rPr lang="nl-NL" dirty="0"/>
              <a:t>. </a:t>
            </a:r>
          </a:p>
          <a:p>
            <a:endParaRPr lang="nl-NL" dirty="0"/>
          </a:p>
        </p:txBody>
      </p:sp>
      <p:pic>
        <p:nvPicPr>
          <p:cNvPr id="4" name="Afbeelding 3"/>
          <p:cNvPicPr>
            <a:picLocks noChangeAspect="1"/>
          </p:cNvPicPr>
          <p:nvPr/>
        </p:nvPicPr>
        <p:blipFill>
          <a:blip r:embed="rId2"/>
          <a:stretch>
            <a:fillRect/>
          </a:stretch>
        </p:blipFill>
        <p:spPr>
          <a:xfrm>
            <a:off x="8746338" y="281998"/>
            <a:ext cx="1931644" cy="1285421"/>
          </a:xfrm>
          <a:prstGeom prst="rect">
            <a:avLst/>
          </a:prstGeom>
        </p:spPr>
      </p:pic>
    </p:spTree>
    <p:extLst>
      <p:ext uri="{BB962C8B-B14F-4D97-AF65-F5344CB8AC3E}">
        <p14:creationId xmlns:p14="http://schemas.microsoft.com/office/powerpoint/2010/main" val="2821173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Opdracht  bij casus van meneer van Pekelhaar</a:t>
            </a:r>
          </a:p>
        </p:txBody>
      </p:sp>
      <p:sp>
        <p:nvSpPr>
          <p:cNvPr id="3" name="Tijdelijke aanduiding voor inhoud 2"/>
          <p:cNvSpPr>
            <a:spLocks noGrp="1"/>
          </p:cNvSpPr>
          <p:nvPr>
            <p:ph idx="1"/>
          </p:nvPr>
        </p:nvSpPr>
        <p:spPr>
          <a:xfrm>
            <a:off x="838200" y="1532467"/>
            <a:ext cx="10515600" cy="4644496"/>
          </a:xfrm>
        </p:spPr>
        <p:txBody>
          <a:bodyPr>
            <a:normAutofit fontScale="77500" lnSpcReduction="20000"/>
          </a:bodyPr>
          <a:lstStyle/>
          <a:p>
            <a:endParaRPr lang="nl-NL" dirty="0"/>
          </a:p>
          <a:p>
            <a:pPr marL="0" indent="0">
              <a:buNone/>
            </a:pPr>
            <a:r>
              <a:rPr lang="nl-NL" dirty="0"/>
              <a:t>Lees de casus goed door en orden de informatie zo compact en helder als mogelijk m.b.v. De ISBARR methodiek. </a:t>
            </a:r>
          </a:p>
          <a:p>
            <a:pPr marL="0" indent="0">
              <a:buNone/>
            </a:pPr>
            <a:r>
              <a:rPr lang="nl-NL" u="sng" dirty="0"/>
              <a:t>Concreet: </a:t>
            </a:r>
          </a:p>
          <a:p>
            <a:r>
              <a:rPr lang="nl-NL" dirty="0"/>
              <a:t>- Wie en wat ben jij en om wie gaat het? (I)</a:t>
            </a:r>
          </a:p>
          <a:p>
            <a:r>
              <a:rPr lang="nl-NL" dirty="0"/>
              <a:t>- Een korte beschrijving van de situatie (S) </a:t>
            </a:r>
          </a:p>
          <a:p>
            <a:r>
              <a:rPr lang="nl-NL" dirty="0"/>
              <a:t>- Verzamel relevante achtergrond gegeven (B) </a:t>
            </a:r>
          </a:p>
          <a:p>
            <a:r>
              <a:rPr lang="nl-NL" dirty="0"/>
              <a:t>- Orden en beoordeel de observaties, stel een werkdiagnose en bepaal de MEWS (A) </a:t>
            </a:r>
          </a:p>
          <a:p>
            <a:r>
              <a:rPr lang="nl-NL" dirty="0"/>
              <a:t>- Geef aan wat je denkt dat er moet gebeuren (R) </a:t>
            </a:r>
          </a:p>
          <a:p>
            <a:r>
              <a:rPr lang="nl-NL" dirty="0"/>
              <a:t>- Herhaal de gemaakte afspraken of voorgeschreven behandeling (R)</a:t>
            </a:r>
          </a:p>
          <a:p>
            <a:endParaRPr lang="nl-NL" dirty="0"/>
          </a:p>
          <a:p>
            <a:pPr marL="0" indent="0">
              <a:buNone/>
            </a:pPr>
            <a:r>
              <a:rPr lang="nl-NL" dirty="0"/>
              <a:t>Geef nadat je het op papier hebt staan een mondelinge overdracht aan een medestudent via de ISBARR methodiek </a:t>
            </a:r>
          </a:p>
        </p:txBody>
      </p:sp>
    </p:spTree>
    <p:extLst>
      <p:ext uri="{BB962C8B-B14F-4D97-AF65-F5344CB8AC3E}">
        <p14:creationId xmlns:p14="http://schemas.microsoft.com/office/powerpoint/2010/main" val="66989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Lesopdracht – samenwerken in drietallen </a:t>
            </a:r>
          </a:p>
        </p:txBody>
      </p:sp>
      <p:sp>
        <p:nvSpPr>
          <p:cNvPr id="3" name="Tijdelijke aanduiding voor inhoud 2"/>
          <p:cNvSpPr>
            <a:spLocks noGrp="1"/>
          </p:cNvSpPr>
          <p:nvPr>
            <p:ph idx="1"/>
          </p:nvPr>
        </p:nvSpPr>
        <p:spPr/>
        <p:txBody>
          <a:bodyPr>
            <a:normAutofit fontScale="70000" lnSpcReduction="20000"/>
          </a:bodyPr>
          <a:lstStyle/>
          <a:p>
            <a:endParaRPr lang="nl-NL" dirty="0"/>
          </a:p>
          <a:p>
            <a:r>
              <a:rPr lang="nl-NL" dirty="0"/>
              <a:t>Lees de volgende casussen goed door en orden schriftelijk de informatie zo compact en helder als mogelijk m.b.v. redeneerhulpen en communiceer daarna volgens de ISBARR methodiek met een medestudent. Wissel de rollen af en geef elkaar feedback. </a:t>
            </a:r>
          </a:p>
          <a:p>
            <a:r>
              <a:rPr lang="nl-NL" dirty="0"/>
              <a:t>P.S.: Het is een flink aantal casussen en niet alles hoeft in deze les af. Kijk met je groepje welke casussen je aanspreken en ga daar uitvoerig met elkaar op in: kwaliteit boven kwantiteit!</a:t>
            </a:r>
          </a:p>
          <a:p>
            <a:pPr marL="0" indent="0">
              <a:buNone/>
            </a:pPr>
            <a:endParaRPr lang="nl-NL" dirty="0"/>
          </a:p>
          <a:p>
            <a:pPr marL="0" indent="0">
              <a:buNone/>
            </a:pPr>
            <a:r>
              <a:rPr lang="nl-NL" b="1" dirty="0"/>
              <a:t>De stapjes van de ISBARR nog even concreet: </a:t>
            </a:r>
          </a:p>
          <a:p>
            <a:r>
              <a:rPr lang="nl-NL" dirty="0"/>
              <a:t>- Geef door wie je bent en wat jouw status is (I)</a:t>
            </a:r>
          </a:p>
          <a:p>
            <a:r>
              <a:rPr lang="nl-NL" dirty="0"/>
              <a:t>- Een korte beschrijving van de situatie (S) </a:t>
            </a:r>
          </a:p>
          <a:p>
            <a:r>
              <a:rPr lang="nl-NL" dirty="0"/>
              <a:t>- Verzamel relevante achtergrond gegeven (B) </a:t>
            </a:r>
          </a:p>
          <a:p>
            <a:r>
              <a:rPr lang="nl-NL" dirty="0"/>
              <a:t>- Orden en beoordeel de observaties, stel een werkdiagnose en bepaal de EWS (A) </a:t>
            </a:r>
          </a:p>
          <a:p>
            <a:r>
              <a:rPr lang="nl-NL" dirty="0"/>
              <a:t>- Geef aan wat je denkt dat er moet gebeuren (R) </a:t>
            </a:r>
          </a:p>
          <a:p>
            <a:r>
              <a:rPr lang="nl-NL" dirty="0"/>
              <a:t>- Herhaal de opdracht van de arts en noteer in de rapportage (R)</a:t>
            </a:r>
          </a:p>
          <a:p>
            <a:endParaRPr lang="nl-NL" dirty="0"/>
          </a:p>
        </p:txBody>
      </p:sp>
    </p:spTree>
    <p:extLst>
      <p:ext uri="{BB962C8B-B14F-4D97-AF65-F5344CB8AC3E}">
        <p14:creationId xmlns:p14="http://schemas.microsoft.com/office/powerpoint/2010/main" val="1029312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a:t>
            </a:r>
          </a:p>
        </p:txBody>
      </p:sp>
      <p:sp>
        <p:nvSpPr>
          <p:cNvPr id="3" name="Tijdelijke aanduiding voor inhoud 2"/>
          <p:cNvSpPr>
            <a:spLocks noGrp="1"/>
          </p:cNvSpPr>
          <p:nvPr>
            <p:ph idx="1"/>
          </p:nvPr>
        </p:nvSpPr>
        <p:spPr/>
        <p:txBody>
          <a:bodyPr>
            <a:normAutofit fontScale="92500" lnSpcReduction="20000"/>
          </a:bodyPr>
          <a:lstStyle/>
          <a:p>
            <a:pPr lvl="0"/>
            <a:r>
              <a:rPr lang="nl-NL" sz="2800" dirty="0"/>
              <a:t>Mevrouw de Vries woont samen met haar echtgenoot. </a:t>
            </a:r>
          </a:p>
          <a:p>
            <a:pPr marL="0" lvl="0" indent="0">
              <a:buNone/>
            </a:pPr>
            <a:r>
              <a:rPr lang="nl-NL" sz="2800" dirty="0"/>
              <a:t>Ze is bekend met COPD en chronisch hartfalen. </a:t>
            </a:r>
          </a:p>
          <a:p>
            <a:pPr marL="0" lvl="0" indent="0">
              <a:buNone/>
            </a:pPr>
            <a:r>
              <a:rPr lang="nl-NL" sz="2800" dirty="0"/>
              <a:t>Daarom kom je iedere morgen langs voor de ADL.</a:t>
            </a:r>
          </a:p>
          <a:p>
            <a:pPr marL="0" lvl="0" indent="0">
              <a:buNone/>
            </a:pPr>
            <a:r>
              <a:rPr lang="nl-NL" sz="2800" dirty="0"/>
              <a:t>Deze morgen wordt ze na de douchebeurt niet lekker.</a:t>
            </a:r>
          </a:p>
          <a:p>
            <a:pPr marL="0" lvl="0" indent="0">
              <a:buNone/>
            </a:pPr>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lvl="0" indent="0">
              <a:buNone/>
            </a:pPr>
            <a:r>
              <a:rPr lang="nl-NL" sz="2800" dirty="0"/>
              <a:t> </a:t>
            </a:r>
            <a:endParaRPr lang="nl-NL" dirty="0"/>
          </a:p>
          <a:p>
            <a:endParaRPr lang="nl-NL" dirty="0"/>
          </a:p>
        </p:txBody>
      </p:sp>
    </p:spTree>
    <p:extLst>
      <p:ext uri="{BB962C8B-B14F-4D97-AF65-F5344CB8AC3E}">
        <p14:creationId xmlns:p14="http://schemas.microsoft.com/office/powerpoint/2010/main" val="4108874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03316"/>
          </a:xfrm>
        </p:spPr>
        <p:txBody>
          <a:bodyPr/>
          <a:lstStyle/>
          <a:p>
            <a:r>
              <a:rPr lang="nl-NL" dirty="0">
                <a:solidFill>
                  <a:srgbClr val="C00000"/>
                </a:solidFill>
              </a:rPr>
              <a:t>Casus 3</a:t>
            </a:r>
          </a:p>
        </p:txBody>
      </p:sp>
      <p:sp>
        <p:nvSpPr>
          <p:cNvPr id="3" name="Tijdelijke aanduiding voor inhoud 2"/>
          <p:cNvSpPr>
            <a:spLocks noGrp="1"/>
          </p:cNvSpPr>
          <p:nvPr>
            <p:ph idx="1"/>
          </p:nvPr>
        </p:nvSpPr>
        <p:spPr>
          <a:xfrm>
            <a:off x="677334" y="1624323"/>
            <a:ext cx="8596668" cy="4844329"/>
          </a:xfrm>
        </p:spPr>
        <p:txBody>
          <a:bodyPr>
            <a:normAutofit/>
          </a:bodyPr>
          <a:lstStyle/>
          <a:p>
            <a:pPr lvl="0"/>
            <a:r>
              <a:rPr lang="nl-NL" sz="2400" dirty="0"/>
              <a:t>Mevrouw de Jong is de afgelopen nacht tijdens de toiletgang met haar arm langs de toilethouder geschampt.</a:t>
            </a:r>
          </a:p>
          <a:p>
            <a:pPr marL="0" lvl="0" indent="0">
              <a:buNone/>
            </a:pPr>
            <a:r>
              <a:rPr lang="nl-NL" sz="2400" dirty="0"/>
              <a:t>Op haar onderarm heeft ze een flinke ontvelling (skin </a:t>
            </a:r>
            <a:r>
              <a:rPr lang="nl-NL" sz="2400" dirty="0" err="1"/>
              <a:t>tear</a:t>
            </a:r>
            <a:r>
              <a:rPr lang="nl-NL" sz="2400" dirty="0"/>
              <a:t>).</a:t>
            </a:r>
          </a:p>
          <a:p>
            <a:pPr marL="0" lvl="0" indent="0">
              <a:buNone/>
            </a:pPr>
            <a:r>
              <a:rPr lang="nl-NL" sz="2400" dirty="0"/>
              <a:t>Deze blijft maar bloeden.</a:t>
            </a:r>
          </a:p>
          <a:p>
            <a:pPr marL="0" lvl="0" indent="0">
              <a:buNone/>
            </a:pPr>
            <a:r>
              <a:rPr lang="nl-NL" sz="2400" dirty="0"/>
              <a:t>Mevrouw is bekend met boezemfibrilleren.</a:t>
            </a:r>
          </a:p>
          <a:p>
            <a:pPr marL="0" lvl="0" indent="0">
              <a:buNone/>
            </a:pPr>
            <a:endParaRPr lang="nl-NL" sz="2400" dirty="0"/>
          </a:p>
          <a:p>
            <a:pPr marL="0" lvl="0" indent="0">
              <a:buNone/>
            </a:pP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p:txBody>
      </p:sp>
    </p:spTree>
    <p:extLst>
      <p:ext uri="{BB962C8B-B14F-4D97-AF65-F5344CB8AC3E}">
        <p14:creationId xmlns:p14="http://schemas.microsoft.com/office/powerpoint/2010/main" val="913182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4</a:t>
            </a:r>
          </a:p>
        </p:txBody>
      </p:sp>
      <p:sp>
        <p:nvSpPr>
          <p:cNvPr id="3" name="Tijdelijke aanduiding voor inhoud 2"/>
          <p:cNvSpPr>
            <a:spLocks noGrp="1"/>
          </p:cNvSpPr>
          <p:nvPr>
            <p:ph idx="1"/>
          </p:nvPr>
        </p:nvSpPr>
        <p:spPr/>
        <p:txBody>
          <a:bodyPr>
            <a:normAutofit lnSpcReduction="10000"/>
          </a:bodyPr>
          <a:lstStyle/>
          <a:p>
            <a:pPr lvl="0"/>
            <a:r>
              <a:rPr lang="nl-NL" sz="2800" dirty="0"/>
              <a:t>Het </a:t>
            </a:r>
            <a:r>
              <a:rPr lang="nl-NL" sz="2800" dirty="0" err="1"/>
              <a:t>Noro</a:t>
            </a:r>
            <a:r>
              <a:rPr lang="nl-NL" sz="2800" dirty="0"/>
              <a:t> virus heerst binnen jullie instelling. </a:t>
            </a:r>
          </a:p>
          <a:p>
            <a:pPr marL="0" lvl="0" indent="0">
              <a:buNone/>
            </a:pPr>
            <a:r>
              <a:rPr lang="nl-NL" sz="2800" dirty="0"/>
              <a:t>Jij komt middags bij mevrouw </a:t>
            </a:r>
            <a:r>
              <a:rPr lang="nl-NL" sz="2800" dirty="0" err="1"/>
              <a:t>Pietersen</a:t>
            </a:r>
            <a:r>
              <a:rPr lang="nl-NL" sz="2800" dirty="0"/>
              <a:t>.</a:t>
            </a:r>
          </a:p>
          <a:p>
            <a:pPr marL="0" lvl="0" indent="0">
              <a:buNone/>
            </a:pPr>
            <a:r>
              <a:rPr lang="nl-NL" sz="2800" dirty="0"/>
              <a:t>Zij voelt zich erg ziek en heeft veel last van diarree.</a:t>
            </a:r>
          </a:p>
          <a:p>
            <a:pPr marL="0" lvl="0" indent="0">
              <a:buNone/>
            </a:pPr>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lvl="0" indent="0">
              <a:buNone/>
            </a:pPr>
            <a:r>
              <a:rPr lang="nl-NL" sz="2800" dirty="0"/>
              <a:t> </a:t>
            </a:r>
          </a:p>
          <a:p>
            <a:endParaRPr lang="nl-NL" dirty="0"/>
          </a:p>
        </p:txBody>
      </p:sp>
    </p:spTree>
    <p:extLst>
      <p:ext uri="{BB962C8B-B14F-4D97-AF65-F5344CB8AC3E}">
        <p14:creationId xmlns:p14="http://schemas.microsoft.com/office/powerpoint/2010/main" val="4248739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5</a:t>
            </a:r>
          </a:p>
        </p:txBody>
      </p:sp>
      <p:sp>
        <p:nvSpPr>
          <p:cNvPr id="3" name="Tijdelijke aanduiding voor inhoud 2"/>
          <p:cNvSpPr>
            <a:spLocks noGrp="1"/>
          </p:cNvSpPr>
          <p:nvPr>
            <p:ph idx="1"/>
          </p:nvPr>
        </p:nvSpPr>
        <p:spPr/>
        <p:txBody>
          <a:bodyPr>
            <a:normAutofit/>
          </a:bodyPr>
          <a:lstStyle/>
          <a:p>
            <a:pPr lvl="0"/>
            <a:r>
              <a:rPr lang="nl-NL" sz="2800" dirty="0"/>
              <a:t>Mevrouw de Wit is bekend met orthostatische hypotensie. </a:t>
            </a:r>
          </a:p>
          <a:p>
            <a:pPr marL="0" lvl="0" indent="0">
              <a:buNone/>
            </a:pPr>
            <a:r>
              <a:rPr lang="nl-NL" sz="2800" dirty="0"/>
              <a:t>Ze komt uit bed en valt flauw. </a:t>
            </a:r>
          </a:p>
          <a:p>
            <a:pPr marL="0" lvl="0" indent="0">
              <a:buNone/>
            </a:pPr>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lvl="0" indent="0">
              <a:buNone/>
            </a:pPr>
            <a:endParaRPr lang="nl-NL" sz="2800" dirty="0"/>
          </a:p>
        </p:txBody>
      </p:sp>
    </p:spTree>
    <p:extLst>
      <p:ext uri="{BB962C8B-B14F-4D97-AF65-F5344CB8AC3E}">
        <p14:creationId xmlns:p14="http://schemas.microsoft.com/office/powerpoint/2010/main" val="8507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6</a:t>
            </a:r>
          </a:p>
        </p:txBody>
      </p:sp>
      <p:sp>
        <p:nvSpPr>
          <p:cNvPr id="3" name="Tijdelijke aanduiding voor inhoud 2"/>
          <p:cNvSpPr>
            <a:spLocks noGrp="1"/>
          </p:cNvSpPr>
          <p:nvPr>
            <p:ph idx="1"/>
          </p:nvPr>
        </p:nvSpPr>
        <p:spPr/>
        <p:txBody>
          <a:bodyPr>
            <a:normAutofit fontScale="85000" lnSpcReduction="20000"/>
          </a:bodyPr>
          <a:lstStyle/>
          <a:p>
            <a:pPr lvl="0"/>
            <a:r>
              <a:rPr lang="nl-NL" sz="2800" dirty="0"/>
              <a:t>Mevrouw Klaassens woont alleen. </a:t>
            </a:r>
          </a:p>
          <a:p>
            <a:pPr marL="0" lvl="0" indent="0">
              <a:buNone/>
            </a:pPr>
            <a:r>
              <a:rPr lang="nl-NL" sz="2800" dirty="0"/>
              <a:t>Jij komt bij haar om ACT te zwachtelen.</a:t>
            </a:r>
          </a:p>
          <a:p>
            <a:pPr marL="0" lvl="0" indent="0">
              <a:buNone/>
            </a:pPr>
            <a:r>
              <a:rPr lang="nl-NL" sz="2800" dirty="0"/>
              <a:t>Al bij binnenkomst valt jou op dat ze niet duidelijk spreekt. </a:t>
            </a:r>
          </a:p>
          <a:p>
            <a:pPr marL="0" lvl="0" indent="0">
              <a:buNone/>
            </a:pPr>
            <a:r>
              <a:rPr lang="nl-NL" sz="2800" dirty="0"/>
              <a:t>Ook merk je dat haar mond aan een kant wat scheef hangt.</a:t>
            </a:r>
          </a:p>
          <a:p>
            <a:pPr marL="0" lvl="0" indent="0">
              <a:buNone/>
            </a:pPr>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lvl="0" indent="0">
              <a:buNone/>
            </a:pPr>
            <a:endParaRPr lang="nl-NL" sz="2800" dirty="0"/>
          </a:p>
          <a:p>
            <a:pPr marL="0" lvl="0" indent="0">
              <a:buNone/>
            </a:pPr>
            <a:r>
              <a:rPr lang="nl-NL" sz="2800" dirty="0"/>
              <a:t> </a:t>
            </a:r>
          </a:p>
          <a:p>
            <a:endParaRPr lang="nl-NL" dirty="0"/>
          </a:p>
        </p:txBody>
      </p:sp>
    </p:spTree>
    <p:extLst>
      <p:ext uri="{BB962C8B-B14F-4D97-AF65-F5344CB8AC3E}">
        <p14:creationId xmlns:p14="http://schemas.microsoft.com/office/powerpoint/2010/main" val="1824001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7</a:t>
            </a:r>
          </a:p>
        </p:txBody>
      </p:sp>
      <p:sp>
        <p:nvSpPr>
          <p:cNvPr id="3" name="Tijdelijke aanduiding voor inhoud 2"/>
          <p:cNvSpPr>
            <a:spLocks noGrp="1"/>
          </p:cNvSpPr>
          <p:nvPr>
            <p:ph idx="1"/>
          </p:nvPr>
        </p:nvSpPr>
        <p:spPr/>
        <p:txBody>
          <a:bodyPr>
            <a:normAutofit/>
          </a:bodyPr>
          <a:lstStyle/>
          <a:p>
            <a:pPr lvl="0"/>
            <a:r>
              <a:rPr lang="nl-NL" sz="2400" dirty="0"/>
              <a:t>Meneer </a:t>
            </a:r>
            <a:r>
              <a:rPr lang="nl-NL" sz="2400" dirty="0" err="1"/>
              <a:t>Pietersen</a:t>
            </a:r>
            <a:r>
              <a:rPr lang="nl-NL" sz="2400" dirty="0"/>
              <a:t> heeft een suprapubische katheter.</a:t>
            </a:r>
          </a:p>
          <a:p>
            <a:pPr marL="0" lvl="0" indent="0">
              <a:buNone/>
            </a:pPr>
            <a:r>
              <a:rPr lang="nl-NL" sz="2400" dirty="0"/>
              <a:t>Je komt ’s morgens bij hem en je ziet dat er geen urine in de urinezak zit.</a:t>
            </a:r>
          </a:p>
          <a:p>
            <a:pPr marL="0" lvl="0" indent="0">
              <a:buNone/>
            </a:pPr>
            <a:endParaRPr lang="nl-NL" sz="2400" dirty="0"/>
          </a:p>
          <a:p>
            <a:pPr marL="0" lvl="0" indent="0">
              <a:buNone/>
            </a:pP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a:p>
            <a:pPr marL="0" lvl="0" indent="0">
              <a:buNone/>
            </a:pPr>
            <a:r>
              <a:rPr lang="nl-NL" sz="2400" dirty="0"/>
              <a:t> </a:t>
            </a:r>
          </a:p>
        </p:txBody>
      </p:sp>
    </p:spTree>
    <p:extLst>
      <p:ext uri="{BB962C8B-B14F-4D97-AF65-F5344CB8AC3E}">
        <p14:creationId xmlns:p14="http://schemas.microsoft.com/office/powerpoint/2010/main" val="2861605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8</a:t>
            </a:r>
          </a:p>
        </p:txBody>
      </p:sp>
      <p:sp>
        <p:nvSpPr>
          <p:cNvPr id="3" name="Tijdelijke aanduiding voor inhoud 2"/>
          <p:cNvSpPr>
            <a:spLocks noGrp="1"/>
          </p:cNvSpPr>
          <p:nvPr>
            <p:ph idx="1"/>
          </p:nvPr>
        </p:nvSpPr>
        <p:spPr/>
        <p:txBody>
          <a:bodyPr>
            <a:normAutofit lnSpcReduction="10000"/>
          </a:bodyPr>
          <a:lstStyle/>
          <a:p>
            <a:pPr lvl="0"/>
            <a:r>
              <a:rPr lang="nl-NL" sz="2800" dirty="0"/>
              <a:t>Mevrouw </a:t>
            </a:r>
            <a:r>
              <a:rPr lang="nl-NL" sz="2800" dirty="0" err="1"/>
              <a:t>Kristelijn</a:t>
            </a:r>
            <a:r>
              <a:rPr lang="nl-NL" sz="2800" dirty="0"/>
              <a:t> heeft een ileostoma. </a:t>
            </a:r>
          </a:p>
          <a:p>
            <a:pPr marL="0" lvl="0" indent="0">
              <a:buNone/>
            </a:pPr>
            <a:r>
              <a:rPr lang="nl-NL" sz="2800" dirty="0"/>
              <a:t>Jij verzorgt deze. </a:t>
            </a:r>
          </a:p>
          <a:p>
            <a:pPr marL="0" lvl="0" indent="0">
              <a:buNone/>
            </a:pPr>
            <a:r>
              <a:rPr lang="nl-NL" sz="2800" dirty="0"/>
              <a:t>Je merkt dat de huid rondom de stoma geïrriteerd is.</a:t>
            </a:r>
          </a:p>
          <a:p>
            <a:pPr marL="0" lvl="0" indent="0">
              <a:buNone/>
            </a:pPr>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lvl="0" indent="0">
              <a:buNone/>
            </a:pPr>
            <a:r>
              <a:rPr lang="nl-NL" sz="2800" dirty="0"/>
              <a:t> </a:t>
            </a:r>
          </a:p>
        </p:txBody>
      </p:sp>
    </p:spTree>
    <p:extLst>
      <p:ext uri="{BB962C8B-B14F-4D97-AF65-F5344CB8AC3E}">
        <p14:creationId xmlns:p14="http://schemas.microsoft.com/office/powerpoint/2010/main" val="357242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a:t>
            </a:r>
            <a:endParaRPr lang="nl-NL" dirty="0"/>
          </a:p>
        </p:txBody>
      </p:sp>
      <p:sp>
        <p:nvSpPr>
          <p:cNvPr id="3" name="Tijdelijke aanduiding voor inhoud 2"/>
          <p:cNvSpPr>
            <a:spLocks noGrp="1"/>
          </p:cNvSpPr>
          <p:nvPr>
            <p:ph idx="1"/>
          </p:nvPr>
        </p:nvSpPr>
        <p:spPr/>
        <p:txBody>
          <a:bodyPr/>
          <a:lstStyle/>
          <a:p>
            <a:r>
              <a:rPr lang="nl-NL" dirty="0" smtClean="0"/>
              <a:t>De student kan vertellen welke redeneerhulpmiddelen er zijn</a:t>
            </a:r>
          </a:p>
          <a:p>
            <a:r>
              <a:rPr lang="nl-NL" dirty="0" smtClean="0"/>
              <a:t>De student kan vertellen met welk doel deze redeneerhulpmiddelen ingezet </a:t>
            </a:r>
            <a:r>
              <a:rPr lang="nl-NL" smtClean="0"/>
              <a:t>kunnen worden</a:t>
            </a:r>
            <a:endParaRPr lang="nl-NL"/>
          </a:p>
        </p:txBody>
      </p:sp>
    </p:spTree>
    <p:extLst>
      <p:ext uri="{BB962C8B-B14F-4D97-AF65-F5344CB8AC3E}">
        <p14:creationId xmlns:p14="http://schemas.microsoft.com/office/powerpoint/2010/main" val="1689490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9</a:t>
            </a:r>
          </a:p>
        </p:txBody>
      </p:sp>
      <p:sp>
        <p:nvSpPr>
          <p:cNvPr id="3" name="Tijdelijke aanduiding voor inhoud 2"/>
          <p:cNvSpPr>
            <a:spLocks noGrp="1"/>
          </p:cNvSpPr>
          <p:nvPr>
            <p:ph idx="1"/>
          </p:nvPr>
        </p:nvSpPr>
        <p:spPr/>
        <p:txBody>
          <a:bodyPr>
            <a:normAutofit fontScale="92500" lnSpcReduction="10000"/>
          </a:bodyPr>
          <a:lstStyle/>
          <a:p>
            <a:pPr lvl="0"/>
            <a:r>
              <a:rPr lang="nl-NL" sz="3600" dirty="0"/>
              <a:t>Mevrouw de Boer (83, ziekte van Alzheimer) is gevallen. Ze kan niet opstaan en schreeuwt het uit van de pijn.</a:t>
            </a:r>
          </a:p>
          <a:p>
            <a:pPr lvl="0"/>
            <a:endParaRPr lang="nl-NL" sz="3600" dirty="0"/>
          </a:p>
          <a:p>
            <a:pPr marL="0" lvl="0" indent="0">
              <a:buNone/>
            </a:pPr>
            <a:r>
              <a:rPr lang="nl-NL" sz="3600" dirty="0">
                <a:solidFill>
                  <a:srgbClr val="00B050"/>
                </a:solidFill>
              </a:rPr>
              <a:t>Werk volgens de richtlijnen van het klinisch (VP) redeneren. </a:t>
            </a:r>
          </a:p>
          <a:p>
            <a:pPr marL="0" lvl="0" indent="0">
              <a:buNone/>
            </a:pPr>
            <a:r>
              <a:rPr lang="nl-NL" sz="3600" dirty="0">
                <a:solidFill>
                  <a:srgbClr val="00B050"/>
                </a:solidFill>
              </a:rPr>
              <a:t>Wat ga je het eerst doen?</a:t>
            </a:r>
          </a:p>
          <a:p>
            <a:pPr marL="0" lvl="0" indent="0">
              <a:buNone/>
            </a:pPr>
            <a:r>
              <a:rPr lang="nl-NL" sz="3600" dirty="0">
                <a:solidFill>
                  <a:srgbClr val="00B050"/>
                </a:solidFill>
              </a:rPr>
              <a:t>Welke redeneerhulpen gebruik je?</a:t>
            </a:r>
          </a:p>
          <a:p>
            <a:pPr marL="0" lvl="0" indent="0">
              <a:buNone/>
            </a:pPr>
            <a:r>
              <a:rPr lang="nl-NL" sz="3600" dirty="0">
                <a:solidFill>
                  <a:srgbClr val="00B050"/>
                </a:solidFill>
              </a:rPr>
              <a:t>Hoe zet je de ISBARR in? </a:t>
            </a:r>
          </a:p>
          <a:p>
            <a:pPr marL="0" lvl="0" indent="0">
              <a:buNone/>
            </a:pPr>
            <a:r>
              <a:rPr lang="nl-NL" sz="3600" dirty="0"/>
              <a:t> </a:t>
            </a:r>
          </a:p>
          <a:p>
            <a:pPr lvl="0"/>
            <a:endParaRPr lang="nl-NL" sz="3600" dirty="0"/>
          </a:p>
          <a:p>
            <a:endParaRPr lang="nl-NL" dirty="0"/>
          </a:p>
        </p:txBody>
      </p:sp>
    </p:spTree>
    <p:extLst>
      <p:ext uri="{BB962C8B-B14F-4D97-AF65-F5344CB8AC3E}">
        <p14:creationId xmlns:p14="http://schemas.microsoft.com/office/powerpoint/2010/main" val="2572176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10</a:t>
            </a:r>
          </a:p>
        </p:txBody>
      </p:sp>
      <p:sp>
        <p:nvSpPr>
          <p:cNvPr id="3" name="Tijdelijke aanduiding voor inhoud 2"/>
          <p:cNvSpPr>
            <a:spLocks noGrp="1"/>
          </p:cNvSpPr>
          <p:nvPr>
            <p:ph idx="1"/>
          </p:nvPr>
        </p:nvSpPr>
        <p:spPr/>
        <p:txBody>
          <a:bodyPr>
            <a:normAutofit fontScale="92500"/>
          </a:bodyPr>
          <a:lstStyle/>
          <a:p>
            <a:pPr lvl="0"/>
            <a:r>
              <a:rPr lang="nl-NL" sz="3600" dirty="0"/>
              <a:t>Mevrouw van Echten (67, sinds kort diagnose AML) gebruikt heeft een bloedneus die maar niet stopt met bloeden. </a:t>
            </a:r>
          </a:p>
          <a:p>
            <a:pPr lvl="0"/>
            <a:endParaRPr lang="nl-NL" sz="3600" dirty="0"/>
          </a:p>
          <a:p>
            <a:pPr marL="0" lvl="0" indent="0">
              <a:buNone/>
            </a:pPr>
            <a:r>
              <a:rPr lang="nl-NL" sz="3600" dirty="0">
                <a:solidFill>
                  <a:srgbClr val="00B050"/>
                </a:solidFill>
              </a:rPr>
              <a:t>Werk volgens de richtlijnen van het klinisch (VP) redeneren. </a:t>
            </a:r>
          </a:p>
          <a:p>
            <a:pPr marL="0" lvl="0" indent="0">
              <a:buNone/>
            </a:pPr>
            <a:r>
              <a:rPr lang="nl-NL" sz="3600" dirty="0">
                <a:solidFill>
                  <a:srgbClr val="00B050"/>
                </a:solidFill>
              </a:rPr>
              <a:t>Wat ga je het eerst doen?</a:t>
            </a:r>
          </a:p>
          <a:p>
            <a:pPr marL="0" lvl="0" indent="0">
              <a:buNone/>
            </a:pPr>
            <a:r>
              <a:rPr lang="nl-NL" sz="3600" dirty="0">
                <a:solidFill>
                  <a:srgbClr val="00B050"/>
                </a:solidFill>
              </a:rPr>
              <a:t>Welke redeneerhulpen gebruik je?</a:t>
            </a:r>
          </a:p>
          <a:p>
            <a:pPr marL="0" lvl="0" indent="0">
              <a:buNone/>
            </a:pPr>
            <a:r>
              <a:rPr lang="nl-NL" sz="3600" dirty="0">
                <a:solidFill>
                  <a:srgbClr val="00B050"/>
                </a:solidFill>
              </a:rPr>
              <a:t>Hoe zet je de ISBARR in? </a:t>
            </a:r>
          </a:p>
          <a:p>
            <a:pPr marL="0" lvl="0" indent="0">
              <a:buNone/>
            </a:pPr>
            <a:endParaRPr lang="nl-NL" sz="3600" dirty="0"/>
          </a:p>
          <a:p>
            <a:pPr marL="0" lvl="0" indent="0">
              <a:buNone/>
            </a:pPr>
            <a:endParaRPr lang="nl-NL" sz="3600" dirty="0"/>
          </a:p>
        </p:txBody>
      </p:sp>
    </p:spTree>
    <p:extLst>
      <p:ext uri="{BB962C8B-B14F-4D97-AF65-F5344CB8AC3E}">
        <p14:creationId xmlns:p14="http://schemas.microsoft.com/office/powerpoint/2010/main" val="1848651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11</a:t>
            </a:r>
          </a:p>
        </p:txBody>
      </p:sp>
      <p:sp>
        <p:nvSpPr>
          <p:cNvPr id="3" name="Tijdelijke aanduiding voor inhoud 2"/>
          <p:cNvSpPr>
            <a:spLocks noGrp="1"/>
          </p:cNvSpPr>
          <p:nvPr>
            <p:ph idx="1"/>
          </p:nvPr>
        </p:nvSpPr>
        <p:spPr>
          <a:xfrm>
            <a:off x="677334" y="1413164"/>
            <a:ext cx="8596668" cy="5444835"/>
          </a:xfrm>
        </p:spPr>
        <p:txBody>
          <a:bodyPr>
            <a:noAutofit/>
          </a:bodyPr>
          <a:lstStyle/>
          <a:p>
            <a:r>
              <a:rPr lang="nl-NL" sz="2400" dirty="0" err="1"/>
              <a:t>Dhr</a:t>
            </a:r>
            <a:r>
              <a:rPr lang="nl-NL" sz="2400" dirty="0"/>
              <a:t> van Zanten is 96 jaar waarvan de lichamelijke conditie langzamerhand verslechtert.</a:t>
            </a:r>
          </a:p>
          <a:p>
            <a:pPr marL="0" indent="0">
              <a:buNone/>
            </a:pPr>
            <a:r>
              <a:rPr lang="nl-NL" sz="2400" dirty="0"/>
              <a:t>Dhr. wordt voor de transfers geholpen met een actieve lift, om hiervan veilig gebruik te kunnen maken  moet de cliënt een goede sta-functie hebben en zichzelf goed met zijn handen kunnen vasthouden. Doordat de cliënt oedeemvorming in zijn handen en armen heeft ontwikkeld en er bijna geen sta-functie meer is, is er een onveilige situatie ontstaan.</a:t>
            </a:r>
          </a:p>
          <a:p>
            <a:pPr>
              <a:buFont typeface="Arial" panose="020B0604020202020204" pitchFamily="34" charset="0"/>
              <a:buChar char="•"/>
            </a:pPr>
            <a:r>
              <a:rPr lang="nl-NL" sz="2400" dirty="0"/>
              <a:t>Deze situatie dient zich aan net voor het weekend voor.</a:t>
            </a:r>
          </a:p>
          <a:p>
            <a:pPr marL="0" lvl="0" indent="0">
              <a:buNone/>
            </a:pP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a:p>
            <a:pPr marL="0" indent="0">
              <a:buNone/>
            </a:pPr>
            <a:r>
              <a:rPr lang="nl-NL" sz="2400" dirty="0"/>
              <a:t/>
            </a:r>
            <a:br>
              <a:rPr lang="nl-NL" sz="2400" dirty="0"/>
            </a:br>
            <a:endParaRPr lang="nl-NL" sz="2400" dirty="0"/>
          </a:p>
        </p:txBody>
      </p:sp>
    </p:spTree>
    <p:extLst>
      <p:ext uri="{BB962C8B-B14F-4D97-AF65-F5344CB8AC3E}">
        <p14:creationId xmlns:p14="http://schemas.microsoft.com/office/powerpoint/2010/main" val="2518098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12</a:t>
            </a:r>
          </a:p>
        </p:txBody>
      </p:sp>
      <p:sp>
        <p:nvSpPr>
          <p:cNvPr id="3" name="Tijdelijke aanduiding voor inhoud 2"/>
          <p:cNvSpPr>
            <a:spLocks noGrp="1"/>
          </p:cNvSpPr>
          <p:nvPr>
            <p:ph idx="1"/>
          </p:nvPr>
        </p:nvSpPr>
        <p:spPr>
          <a:xfrm>
            <a:off x="677334" y="1330037"/>
            <a:ext cx="8596668" cy="4711326"/>
          </a:xfrm>
        </p:spPr>
        <p:txBody>
          <a:bodyPr>
            <a:noAutofit/>
          </a:bodyPr>
          <a:lstStyle/>
          <a:p>
            <a:r>
              <a:rPr lang="nl-NL" sz="2400" dirty="0"/>
              <a:t>Jij hebt verantwoordelijke dienst. Tijdens het verzorgen van een zorgverlener gaat de verpleegkundige telefoon over. Er wordt telefonisch gevraagd wat jouw advies is bij een zorgvrager die een bloedsuiker gehalte heeft  van 3,8 </a:t>
            </a:r>
            <a:r>
              <a:rPr lang="nl-NL" sz="2400" dirty="0" err="1"/>
              <a:t>mmol</a:t>
            </a:r>
            <a:r>
              <a:rPr lang="nl-NL" sz="2400" dirty="0"/>
              <a:t>/</a:t>
            </a:r>
            <a:r>
              <a:rPr lang="nl-NL" sz="2400" dirty="0" err="1"/>
              <a:t>lt</a:t>
            </a:r>
            <a:r>
              <a:rPr lang="nl-NL" sz="2400" dirty="0"/>
              <a:t> en misselijk is. </a:t>
            </a:r>
          </a:p>
          <a:p>
            <a:r>
              <a:rPr lang="nl-NL" sz="2400" dirty="0"/>
              <a:t>Je ziet in het zorgdossier dat zorgvrager al langer slecht eet en soms eten weigert. Zorgvrager heeft voorgaande dagen ook last van diarree had ( vandaag niet meer) en de arts is bezig om insuline aan te passen i.v.m. afnemende behoefte aan voedsel bij de zorgvrager. </a:t>
            </a:r>
          </a:p>
          <a:p>
            <a:endParaRPr lang="nl-NL" sz="2400" dirty="0"/>
          </a:p>
          <a:p>
            <a:pPr marL="0" lvl="0" indent="0">
              <a:buNone/>
            </a:pP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a:p>
            <a:pPr marL="0" indent="0">
              <a:buNone/>
            </a:pPr>
            <a:endParaRPr lang="nl-NL" sz="2400" dirty="0"/>
          </a:p>
          <a:p>
            <a:endParaRPr lang="nl-NL" sz="2400" dirty="0"/>
          </a:p>
        </p:txBody>
      </p:sp>
    </p:spTree>
    <p:extLst>
      <p:ext uri="{BB962C8B-B14F-4D97-AF65-F5344CB8AC3E}">
        <p14:creationId xmlns:p14="http://schemas.microsoft.com/office/powerpoint/2010/main" val="3852826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13</a:t>
            </a:r>
          </a:p>
        </p:txBody>
      </p:sp>
      <p:sp>
        <p:nvSpPr>
          <p:cNvPr id="3" name="Tijdelijke aanduiding voor inhoud 2"/>
          <p:cNvSpPr>
            <a:spLocks noGrp="1"/>
          </p:cNvSpPr>
          <p:nvPr>
            <p:ph idx="1"/>
          </p:nvPr>
        </p:nvSpPr>
        <p:spPr>
          <a:xfrm>
            <a:off x="677334" y="1618642"/>
            <a:ext cx="8596668" cy="4777827"/>
          </a:xfrm>
        </p:spPr>
        <p:txBody>
          <a:bodyPr>
            <a:normAutofit fontScale="85000" lnSpcReduction="20000"/>
          </a:bodyPr>
          <a:lstStyle/>
          <a:p>
            <a:r>
              <a:rPr lang="nl-NL" sz="2000" dirty="0"/>
              <a:t>Je komt op het werk voor je ochtenddienst. De dag er voor heb je ook gewerkt.</a:t>
            </a:r>
          </a:p>
          <a:p>
            <a:r>
              <a:rPr lang="nl-NL" sz="2000" dirty="0"/>
              <a:t>Tijdens de overdracht wordt jou verteld dat er een cliënt ziek is. Ze heeft koorts en is  ziek. Gisteravond was er een arts van de HA post geweest.</a:t>
            </a:r>
          </a:p>
          <a:p>
            <a:r>
              <a:rPr lang="nl-NL" sz="2000" dirty="0"/>
              <a:t>Je vindt het een vreemde situatie, de dag ervoor was er tijdens jouw dienst nog niks met de cliënt aan de hand. </a:t>
            </a:r>
          </a:p>
          <a:p>
            <a:r>
              <a:rPr lang="nl-NL" sz="2000" dirty="0"/>
              <a:t>Er is praktisch geen overdracht van de avond ervoor, ook is jou niet duidelijk wat de huisarts had gedaan en er staat niet beschreven in welke toestand de cliënt gisteravond was (geen gegevens over de vitale functies </a:t>
            </a:r>
            <a:r>
              <a:rPr lang="nl-NL" sz="2000" dirty="0" err="1"/>
              <a:t>etc</a:t>
            </a:r>
            <a:r>
              <a:rPr lang="nl-NL" sz="2000" dirty="0"/>
              <a:t>).</a:t>
            </a:r>
          </a:p>
          <a:p>
            <a:r>
              <a:rPr lang="nl-NL" sz="2000" dirty="0"/>
              <a:t>Wel weet jouw collega van de nachtdienst te vertellen dat ze een andere anti </a:t>
            </a:r>
            <a:r>
              <a:rPr lang="nl-NL" sz="2000" dirty="0" err="1"/>
              <a:t>bioticakuur</a:t>
            </a:r>
            <a:r>
              <a:rPr lang="nl-NL" sz="2000" dirty="0"/>
              <a:t> had gekregen en dat de koorts waarschijnlijk van de kuur (blaasontsteking) kwam die de cliënt hiervoor gebruikte. Ook had ze iets gehoord over dat de cliënt niet kon plassen.</a:t>
            </a:r>
          </a:p>
          <a:p>
            <a:pPr marL="0" lvl="0" indent="0">
              <a:buNone/>
            </a:pPr>
            <a:endParaRPr lang="nl-NL" sz="2000" dirty="0">
              <a:solidFill>
                <a:srgbClr val="00B050"/>
              </a:solidFill>
            </a:endParaRPr>
          </a:p>
          <a:p>
            <a:pPr marL="0" lvl="0" indent="0">
              <a:buNone/>
            </a:pPr>
            <a:r>
              <a:rPr lang="nl-NL" sz="2000" dirty="0">
                <a:solidFill>
                  <a:srgbClr val="00B050"/>
                </a:solidFill>
              </a:rPr>
              <a:t>Werk volgens de richtlijnen van het klinisch (VP) redeneren. </a:t>
            </a:r>
          </a:p>
          <a:p>
            <a:pPr marL="0" lvl="0" indent="0">
              <a:buNone/>
            </a:pPr>
            <a:r>
              <a:rPr lang="nl-NL" sz="2000" dirty="0">
                <a:solidFill>
                  <a:srgbClr val="00B050"/>
                </a:solidFill>
              </a:rPr>
              <a:t>Wat ga je het eerst doen?</a:t>
            </a:r>
          </a:p>
          <a:p>
            <a:pPr marL="0" lvl="0" indent="0">
              <a:buNone/>
            </a:pPr>
            <a:r>
              <a:rPr lang="nl-NL" sz="2000" dirty="0">
                <a:solidFill>
                  <a:srgbClr val="00B050"/>
                </a:solidFill>
              </a:rPr>
              <a:t>Welke redeneerhulpen gebruik je?</a:t>
            </a:r>
          </a:p>
          <a:p>
            <a:pPr marL="0" lvl="0" indent="0">
              <a:buNone/>
            </a:pPr>
            <a:r>
              <a:rPr lang="nl-NL" sz="2000" dirty="0">
                <a:solidFill>
                  <a:srgbClr val="00B050"/>
                </a:solidFill>
              </a:rPr>
              <a:t>Hoe zet je de ISBARR in? </a:t>
            </a:r>
          </a:p>
          <a:p>
            <a:pPr marL="0" indent="0">
              <a:buNone/>
            </a:pPr>
            <a:r>
              <a:rPr lang="nl-NL" sz="2000" dirty="0"/>
              <a:t> </a:t>
            </a:r>
          </a:p>
          <a:p>
            <a:endParaRPr lang="nl-NL" dirty="0"/>
          </a:p>
        </p:txBody>
      </p:sp>
    </p:spTree>
    <p:extLst>
      <p:ext uri="{BB962C8B-B14F-4D97-AF65-F5344CB8AC3E}">
        <p14:creationId xmlns:p14="http://schemas.microsoft.com/office/powerpoint/2010/main" val="1924871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14</a:t>
            </a:r>
          </a:p>
        </p:txBody>
      </p:sp>
      <p:sp>
        <p:nvSpPr>
          <p:cNvPr id="3" name="Tijdelijke aanduiding voor inhoud 2"/>
          <p:cNvSpPr>
            <a:spLocks noGrp="1"/>
          </p:cNvSpPr>
          <p:nvPr>
            <p:ph idx="1"/>
          </p:nvPr>
        </p:nvSpPr>
        <p:spPr>
          <a:xfrm>
            <a:off x="677334" y="1246909"/>
            <a:ext cx="8596668" cy="4794453"/>
          </a:xfrm>
        </p:spPr>
        <p:txBody>
          <a:bodyPr>
            <a:normAutofit fontScale="92500" lnSpcReduction="20000"/>
          </a:bodyPr>
          <a:lstStyle/>
          <a:p>
            <a:r>
              <a:rPr lang="nl-NL" sz="2800" dirty="0"/>
              <a:t>Je werkt binnen de pg. Er is een onrustige zorgvrager op jullie afdeling. Deze zorgvrager is alleen rustig te krijgen als je hem bij de schouders pakt en “onder dwang” houdt. Als je dit doet wandelt hij rustig met je mee naar zijn kamer en is hij coöperatief met het de adl, slaapt hij rustig en is hij overdag gezellig aanwezig.</a:t>
            </a:r>
          </a:p>
          <a:p>
            <a:r>
              <a:rPr lang="nl-NL" sz="2800" dirty="0"/>
              <a:t>Doe je dit niet, dan gaat hij de hele nacht dwalen, valt medebewoners lastig en reageert overdag geïrriteerd.</a:t>
            </a:r>
          </a:p>
          <a:p>
            <a:pPr marL="0" lvl="0" indent="0">
              <a:buNone/>
            </a:pPr>
            <a:endParaRPr lang="nl-NL" dirty="0">
              <a:solidFill>
                <a:srgbClr val="00B050"/>
              </a:solidFill>
            </a:endParaRPr>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p:txBody>
      </p:sp>
    </p:spTree>
    <p:extLst>
      <p:ext uri="{BB962C8B-B14F-4D97-AF65-F5344CB8AC3E}">
        <p14:creationId xmlns:p14="http://schemas.microsoft.com/office/powerpoint/2010/main" val="300941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53440"/>
          </a:xfrm>
        </p:spPr>
        <p:txBody>
          <a:bodyPr/>
          <a:lstStyle/>
          <a:p>
            <a:r>
              <a:rPr lang="nl-NL" dirty="0">
                <a:solidFill>
                  <a:srgbClr val="C00000"/>
                </a:solidFill>
              </a:rPr>
              <a:t>Casus 15</a:t>
            </a:r>
          </a:p>
        </p:txBody>
      </p:sp>
      <p:sp>
        <p:nvSpPr>
          <p:cNvPr id="3" name="Tijdelijke aanduiding voor inhoud 2"/>
          <p:cNvSpPr>
            <a:spLocks noGrp="1"/>
          </p:cNvSpPr>
          <p:nvPr>
            <p:ph idx="1"/>
          </p:nvPr>
        </p:nvSpPr>
        <p:spPr>
          <a:xfrm>
            <a:off x="677334" y="1564246"/>
            <a:ext cx="9833827" cy="4761202"/>
          </a:xfrm>
        </p:spPr>
        <p:txBody>
          <a:bodyPr>
            <a:noAutofit/>
          </a:bodyPr>
          <a:lstStyle/>
          <a:p>
            <a:r>
              <a:rPr lang="nl-NL" sz="2000" dirty="0"/>
              <a:t>Je werkt samen met een collega op een groep van 10 </a:t>
            </a:r>
            <a:r>
              <a:rPr lang="nl-NL" sz="2000" dirty="0" err="1"/>
              <a:t>psycho</a:t>
            </a:r>
            <a:r>
              <a:rPr lang="nl-NL" sz="2000" dirty="0"/>
              <a:t>- geriatrische bewoners.</a:t>
            </a:r>
          </a:p>
          <a:p>
            <a:r>
              <a:rPr lang="nl-NL" sz="2000" dirty="0"/>
              <a:t>Sinds twee dagen is er een nieuwe opname; een man van 77, gespierd, 1m 80. Goed mobiel. In een kort gesprek kan hij duidelijk verwoorden wie hij is, maar vervalt dan in wazige verhalen.</a:t>
            </a:r>
          </a:p>
          <a:p>
            <a:r>
              <a:rPr lang="nl-NL" sz="2000" dirty="0"/>
              <a:t> Voor de opname verbleef dhr. op een gesloten afdeling psychiatrie, heeft daar geregeld in de isoleer gezeten, vanwege zijn agressie. Hij werd daar door 6 man personeel ingezet.</a:t>
            </a:r>
          </a:p>
          <a:p>
            <a:pPr>
              <a:buFont typeface="Arial" panose="020B0604020202020204" pitchFamily="34" charset="0"/>
              <a:buChar char="•"/>
            </a:pPr>
            <a:r>
              <a:rPr lang="nl-NL" sz="2000" dirty="0"/>
              <a:t> De man is dreigend naar jou, vertelt een medebewoner dat hij je gaat neerslaan. Je merkt de dreiging. Je gaat naar je collega en vertelt dit. Maar je collega is doodsbang. Durft geen extra zo nodig medicatie te geven. Je collega weet niet hoe hij hierop gaat reageren.</a:t>
            </a:r>
          </a:p>
          <a:p>
            <a:pPr marL="0" lvl="0" indent="0">
              <a:buNone/>
            </a:pPr>
            <a:endParaRPr lang="nl-NL" sz="2000" dirty="0">
              <a:solidFill>
                <a:srgbClr val="00B050"/>
              </a:solidFill>
            </a:endParaRPr>
          </a:p>
          <a:p>
            <a:pPr marL="0" lvl="0" indent="0">
              <a:buNone/>
            </a:pPr>
            <a:r>
              <a:rPr lang="nl-NL" sz="2000" dirty="0">
                <a:solidFill>
                  <a:srgbClr val="00B050"/>
                </a:solidFill>
              </a:rPr>
              <a:t>Werk volgens de richtlijnen van het klinisch (VP) redeneren. </a:t>
            </a:r>
          </a:p>
          <a:p>
            <a:pPr marL="0" lvl="0" indent="0">
              <a:buNone/>
            </a:pPr>
            <a:r>
              <a:rPr lang="nl-NL" sz="2000" dirty="0">
                <a:solidFill>
                  <a:srgbClr val="00B050"/>
                </a:solidFill>
              </a:rPr>
              <a:t>Wat ga je het eerst doen?</a:t>
            </a:r>
          </a:p>
          <a:p>
            <a:pPr marL="0" lvl="0" indent="0">
              <a:buNone/>
            </a:pPr>
            <a:r>
              <a:rPr lang="nl-NL" sz="2000" dirty="0">
                <a:solidFill>
                  <a:srgbClr val="00B050"/>
                </a:solidFill>
              </a:rPr>
              <a:t>Welke redeneerhulpen gebruik je?</a:t>
            </a:r>
          </a:p>
          <a:p>
            <a:pPr marL="0" lvl="0" indent="0">
              <a:buNone/>
            </a:pPr>
            <a:r>
              <a:rPr lang="nl-NL" sz="2000" dirty="0">
                <a:solidFill>
                  <a:srgbClr val="00B050"/>
                </a:solidFill>
              </a:rPr>
              <a:t>Hoe zet je de ISBARR in? </a:t>
            </a:r>
          </a:p>
          <a:p>
            <a:endParaRPr lang="nl-NL" sz="2000" dirty="0"/>
          </a:p>
        </p:txBody>
      </p:sp>
    </p:spTree>
    <p:extLst>
      <p:ext uri="{BB962C8B-B14F-4D97-AF65-F5344CB8AC3E}">
        <p14:creationId xmlns:p14="http://schemas.microsoft.com/office/powerpoint/2010/main" val="2357612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54546"/>
            <a:ext cx="8596668" cy="888643"/>
          </a:xfrm>
        </p:spPr>
        <p:txBody>
          <a:bodyPr>
            <a:normAutofit/>
          </a:bodyPr>
          <a:lstStyle/>
          <a:p>
            <a:r>
              <a:rPr lang="nl-NL" dirty="0">
                <a:solidFill>
                  <a:srgbClr val="C00000"/>
                </a:solidFill>
              </a:rPr>
              <a:t>Casus 16</a:t>
            </a:r>
          </a:p>
        </p:txBody>
      </p:sp>
      <p:sp>
        <p:nvSpPr>
          <p:cNvPr id="3" name="Tijdelijke aanduiding voor inhoud 2"/>
          <p:cNvSpPr>
            <a:spLocks noGrp="1"/>
          </p:cNvSpPr>
          <p:nvPr>
            <p:ph idx="1"/>
          </p:nvPr>
        </p:nvSpPr>
        <p:spPr>
          <a:xfrm>
            <a:off x="628349" y="1036748"/>
            <a:ext cx="8596668" cy="6278451"/>
          </a:xfrm>
        </p:spPr>
        <p:txBody>
          <a:bodyPr>
            <a:noAutofit/>
          </a:bodyPr>
          <a:lstStyle/>
          <a:p>
            <a:r>
              <a:rPr lang="nl-NL" sz="2000" dirty="0"/>
              <a:t>Mevr. H. is bekend met terminaal hartfalen: Mevr. Is een maand geleden onwel geworden door een hartritmestoornis, mevr. heeft daarna op de hartbewaking gelegen daarna verbeterde de toestand niet, bloedonderzoek liet zien dat er progressieve leverfunctie stoornissen zijn.</a:t>
            </a:r>
          </a:p>
          <a:p>
            <a:r>
              <a:rPr lang="nl-NL" sz="2000" dirty="0"/>
              <a:t>Mevr. heeft een slecht functionerende linker ventrikel. De </a:t>
            </a:r>
            <a:r>
              <a:rPr lang="nl-NL" sz="2000" dirty="0" err="1"/>
              <a:t>mitralisklep</a:t>
            </a:r>
            <a:r>
              <a:rPr lang="nl-NL" sz="2000" dirty="0"/>
              <a:t> lekt. </a:t>
            </a:r>
            <a:r>
              <a:rPr lang="nl-NL" sz="2000" dirty="0" err="1"/>
              <a:t>Mevr</a:t>
            </a:r>
            <a:r>
              <a:rPr lang="nl-NL" sz="2000" dirty="0"/>
              <a:t> heeft een CAD, alle hartmedicatie is gestopt. Ze gebruikt alleen nog </a:t>
            </a:r>
            <a:r>
              <a:rPr lang="nl-NL" sz="2000" dirty="0" err="1"/>
              <a:t>primperan</a:t>
            </a:r>
            <a:r>
              <a:rPr lang="nl-NL" sz="2000" dirty="0"/>
              <a:t> zetpillen omdat ze misselijk is en voor de nacht oxazepam 10 </a:t>
            </a:r>
            <a:r>
              <a:rPr lang="nl-NL" sz="2000" dirty="0" err="1"/>
              <a:t>mgr.</a:t>
            </a:r>
            <a:r>
              <a:rPr lang="nl-NL" sz="2000" dirty="0"/>
              <a:t> </a:t>
            </a:r>
          </a:p>
          <a:p>
            <a:r>
              <a:rPr lang="nl-NL" sz="2000" dirty="0"/>
              <a:t>De laatste dagen gaan moeizaam, mevr. suft veel, trekt zich langzaam terug. Mevr. neemt geen voeding meer ook drinken/slikken gaat moeizaam De benauwdheidsklachten nemen toe. </a:t>
            </a:r>
            <a:br>
              <a:rPr lang="nl-NL" sz="2000" dirty="0"/>
            </a:br>
            <a:endParaRPr lang="nl-NL" sz="2000" dirty="0"/>
          </a:p>
          <a:p>
            <a:pPr marL="0" lvl="0" indent="0">
              <a:buNone/>
            </a:pPr>
            <a:r>
              <a:rPr lang="nl-NL" sz="2000" dirty="0">
                <a:solidFill>
                  <a:srgbClr val="00B050"/>
                </a:solidFill>
              </a:rPr>
              <a:t>Werk volgens de richtlijnen van het klinisch (VP) redeneren. </a:t>
            </a:r>
          </a:p>
          <a:p>
            <a:pPr marL="0" lvl="0" indent="0">
              <a:buNone/>
            </a:pPr>
            <a:r>
              <a:rPr lang="nl-NL" sz="2000" dirty="0">
                <a:solidFill>
                  <a:srgbClr val="00B050"/>
                </a:solidFill>
              </a:rPr>
              <a:t>Wat ga je het eerst doen?</a:t>
            </a:r>
          </a:p>
          <a:p>
            <a:pPr marL="0" lvl="0" indent="0">
              <a:buNone/>
            </a:pPr>
            <a:r>
              <a:rPr lang="nl-NL" sz="2000" dirty="0">
                <a:solidFill>
                  <a:srgbClr val="00B050"/>
                </a:solidFill>
              </a:rPr>
              <a:t>Welke redeneerhulpen gebruik je?</a:t>
            </a:r>
          </a:p>
          <a:p>
            <a:pPr marL="0" lvl="0" indent="0">
              <a:buNone/>
            </a:pPr>
            <a:r>
              <a:rPr lang="nl-NL" sz="2000" dirty="0">
                <a:solidFill>
                  <a:srgbClr val="00B050"/>
                </a:solidFill>
              </a:rPr>
              <a:t>Hoe zet je de ISBARR in? </a:t>
            </a:r>
          </a:p>
        </p:txBody>
      </p:sp>
    </p:spTree>
    <p:extLst>
      <p:ext uri="{BB962C8B-B14F-4D97-AF65-F5344CB8AC3E}">
        <p14:creationId xmlns:p14="http://schemas.microsoft.com/office/powerpoint/2010/main" val="12116095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232756"/>
            <a:ext cx="8596668" cy="831273"/>
          </a:xfrm>
        </p:spPr>
        <p:txBody>
          <a:bodyPr>
            <a:normAutofit/>
          </a:bodyPr>
          <a:lstStyle/>
          <a:p>
            <a:r>
              <a:rPr lang="nl-NL" dirty="0">
                <a:solidFill>
                  <a:srgbClr val="C00000"/>
                </a:solidFill>
              </a:rPr>
              <a:t>Casus 17</a:t>
            </a:r>
          </a:p>
        </p:txBody>
      </p:sp>
      <p:sp>
        <p:nvSpPr>
          <p:cNvPr id="3" name="Tijdelijke aanduiding voor inhoud 2"/>
          <p:cNvSpPr>
            <a:spLocks noGrp="1"/>
          </p:cNvSpPr>
          <p:nvPr>
            <p:ph idx="1"/>
          </p:nvPr>
        </p:nvSpPr>
        <p:spPr>
          <a:xfrm>
            <a:off x="628349" y="1132164"/>
            <a:ext cx="10903744" cy="5276591"/>
          </a:xfrm>
        </p:spPr>
        <p:txBody>
          <a:bodyPr>
            <a:noAutofit/>
          </a:bodyPr>
          <a:lstStyle/>
          <a:p>
            <a:r>
              <a:rPr lang="nl-NL" sz="2000" dirty="0"/>
              <a:t>Zorgvrager is 29 jaar, heeft een aantal jaren geleden een aanrijding gehad waarbij hij hersenletsel heeft opgelopen en zijn linker arm verloren is.</a:t>
            </a:r>
          </a:p>
          <a:p>
            <a:r>
              <a:rPr lang="nl-NL" sz="2000" dirty="0"/>
              <a:t>Zorgvrager is zijn vriendenkring en werk hierdoor kwijt geraakt. Kan geen informatie vast houden en vergeet afspraken. Ziet geen zin van dagbesteding in.</a:t>
            </a:r>
          </a:p>
          <a:p>
            <a:r>
              <a:rPr lang="nl-NL" sz="2000" dirty="0"/>
              <a:t>Om zijn ellende te vergeten , gebruikt hij wiet. Geld is in beheer van de begeleiding, zodat het wiet gebruik en misbruik door anderen beperkt blijft. Toch weet hij door spullen te verkopen extra geld binnen te halen om meer wiet te kopen. Soms is de zorgvrager zo stoned, dat de begeleiding zich afvraagt of er niet iets anders is gebruikt dan wiet.</a:t>
            </a:r>
          </a:p>
          <a:p>
            <a:r>
              <a:rPr lang="nl-NL" sz="2000" dirty="0"/>
              <a:t>Daarnaast is de zorgvrager geobsedeerd van een vrouwelijke medewerker. Hij valt de medewerker lastig door haar uit te schelden, betrekt medebewoners in de situatie door seksistisch over haar te praten en te vertellen hoe waardeloos ze is. De zorgvrager is hierin niet te stoppen en te corrigeren.  Wat zijn jouw acties?</a:t>
            </a:r>
          </a:p>
          <a:p>
            <a:pPr marL="0" lvl="0" indent="0">
              <a:buNone/>
            </a:pPr>
            <a:r>
              <a:rPr lang="nl-NL" sz="2000" dirty="0">
                <a:solidFill>
                  <a:srgbClr val="00B050"/>
                </a:solidFill>
              </a:rPr>
              <a:t>Werk volgens de richtlijnen van het klinisch (VP) redeneren. </a:t>
            </a:r>
          </a:p>
          <a:p>
            <a:pPr marL="0" lvl="0" indent="0">
              <a:buNone/>
            </a:pPr>
            <a:r>
              <a:rPr lang="nl-NL" sz="2000" dirty="0">
                <a:solidFill>
                  <a:srgbClr val="00B050"/>
                </a:solidFill>
              </a:rPr>
              <a:t>Wat ga je het eerst doen?</a:t>
            </a:r>
          </a:p>
          <a:p>
            <a:pPr marL="0" lvl="0" indent="0">
              <a:buNone/>
            </a:pPr>
            <a:r>
              <a:rPr lang="nl-NL" sz="2000" dirty="0">
                <a:solidFill>
                  <a:srgbClr val="00B050"/>
                </a:solidFill>
              </a:rPr>
              <a:t>Welke redeneerhulpen gebruik je?</a:t>
            </a:r>
          </a:p>
          <a:p>
            <a:pPr marL="0" lvl="0" indent="0">
              <a:buNone/>
            </a:pPr>
            <a:r>
              <a:rPr lang="nl-NL" sz="2000" dirty="0">
                <a:solidFill>
                  <a:srgbClr val="00B050"/>
                </a:solidFill>
              </a:rPr>
              <a:t>Hoe zet je de ISBARR in? </a:t>
            </a:r>
          </a:p>
          <a:p>
            <a:pPr marL="0" indent="0">
              <a:buNone/>
            </a:pPr>
            <a:endParaRPr lang="nl-NL" sz="2000" dirty="0"/>
          </a:p>
        </p:txBody>
      </p:sp>
    </p:spTree>
    <p:extLst>
      <p:ext uri="{BB962C8B-B14F-4D97-AF65-F5344CB8AC3E}">
        <p14:creationId xmlns:p14="http://schemas.microsoft.com/office/powerpoint/2010/main" val="4291030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18</a:t>
            </a:r>
          </a:p>
        </p:txBody>
      </p:sp>
      <p:sp>
        <p:nvSpPr>
          <p:cNvPr id="3" name="Tijdelijke aanduiding voor inhoud 2"/>
          <p:cNvSpPr>
            <a:spLocks noGrp="1"/>
          </p:cNvSpPr>
          <p:nvPr>
            <p:ph idx="1"/>
          </p:nvPr>
        </p:nvSpPr>
        <p:spPr/>
        <p:txBody>
          <a:bodyPr>
            <a:normAutofit fontScale="92500" lnSpcReduction="20000"/>
          </a:bodyPr>
          <a:lstStyle/>
          <a:p>
            <a:r>
              <a:rPr lang="nl-NL" sz="2800" dirty="0"/>
              <a:t>Mw. A is 99 jaar en zit overdag passief in de rolstoel. </a:t>
            </a:r>
            <a:r>
              <a:rPr lang="nl-NL" sz="2800" dirty="0" err="1"/>
              <a:t>Mw</a:t>
            </a:r>
            <a:r>
              <a:rPr lang="nl-NL" sz="2800" dirty="0"/>
              <a:t> is 's </a:t>
            </a:r>
            <a:r>
              <a:rPr lang="nl-NL" sz="2800" dirty="0" err="1"/>
              <a:t>ochtends</a:t>
            </a:r>
            <a:r>
              <a:rPr lang="nl-NL" sz="2800" dirty="0"/>
              <a:t> erg stijf en stram bij de ADL.</a:t>
            </a:r>
          </a:p>
          <a:p>
            <a:r>
              <a:rPr lang="nl-NL" sz="2800" dirty="0" err="1"/>
              <a:t>Mw</a:t>
            </a:r>
            <a:r>
              <a:rPr lang="nl-NL" sz="2800" dirty="0"/>
              <a:t> heeft tijd nodig om op gang te komen.</a:t>
            </a:r>
          </a:p>
          <a:p>
            <a:r>
              <a:rPr lang="nl-NL" sz="2800" dirty="0"/>
              <a:t>Mw. heeft een rode kuit, voelt warm aan ,is oedemateus en lijkt glanzend.</a:t>
            </a:r>
          </a:p>
          <a:p>
            <a:pPr marL="0" lvl="0" indent="0">
              <a:buNone/>
            </a:pPr>
            <a:endParaRPr lang="nl-NL" dirty="0">
              <a:solidFill>
                <a:srgbClr val="00B050"/>
              </a:solidFill>
            </a:endParaRPr>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endParaRPr lang="nl-NL" sz="2800" dirty="0"/>
          </a:p>
          <a:p>
            <a:pPr marL="0" indent="0">
              <a:buNone/>
            </a:pPr>
            <a:r>
              <a:rPr lang="nl-NL" dirty="0"/>
              <a:t> </a:t>
            </a:r>
          </a:p>
          <a:p>
            <a:endParaRPr lang="nl-NL" dirty="0"/>
          </a:p>
        </p:txBody>
      </p:sp>
    </p:spTree>
    <p:extLst>
      <p:ext uri="{BB962C8B-B14F-4D97-AF65-F5344CB8AC3E}">
        <p14:creationId xmlns:p14="http://schemas.microsoft.com/office/powerpoint/2010/main" val="167668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Eerst even samen film kijken, daarna een uur klinisch redeneren.</a:t>
            </a:r>
          </a:p>
        </p:txBody>
      </p:sp>
      <p:sp>
        <p:nvSpPr>
          <p:cNvPr id="3" name="Tijdelijke aanduiding voor inhoud 2"/>
          <p:cNvSpPr>
            <a:spLocks noGrp="1"/>
          </p:cNvSpPr>
          <p:nvPr>
            <p:ph idx="1"/>
          </p:nvPr>
        </p:nvSpPr>
        <p:spPr>
          <a:xfrm>
            <a:off x="838200" y="1949192"/>
            <a:ext cx="10515600" cy="4351338"/>
          </a:xfrm>
        </p:spPr>
        <p:txBody>
          <a:bodyPr/>
          <a:lstStyle/>
          <a:p>
            <a:r>
              <a:rPr lang="nl-NL" dirty="0">
                <a:hlinkClick r:id="rId2"/>
              </a:rPr>
              <a:t>https://www.youtube.com/watch?v=HQJsgT_HMBM</a:t>
            </a:r>
            <a:r>
              <a:rPr lang="nl-NL" dirty="0"/>
              <a:t> (15 min. </a:t>
            </a:r>
            <a:r>
              <a:rPr lang="nl-NL" dirty="0" err="1"/>
              <a:t>Jildert</a:t>
            </a:r>
            <a:r>
              <a:rPr lang="nl-NL" dirty="0"/>
              <a:t> van Yperen illustreert in 6 stappen het klinisch redeneren voor Verpleegkundigen a.d.h.v. het boek </a:t>
            </a:r>
            <a:r>
              <a:rPr lang="nl-NL" dirty="0" err="1"/>
              <a:t>Proactive</a:t>
            </a:r>
            <a:r>
              <a:rPr lang="nl-NL" dirty="0"/>
              <a:t> </a:t>
            </a:r>
            <a:r>
              <a:rPr lang="nl-NL" dirty="0" err="1"/>
              <a:t>Nursing</a:t>
            </a:r>
            <a:r>
              <a:rPr lang="nl-NL" dirty="0"/>
              <a:t>. Voorbeelden komen van de verpleegafdeling.</a:t>
            </a:r>
          </a:p>
          <a:p>
            <a:endParaRPr lang="nl-NL" dirty="0"/>
          </a:p>
          <a:p>
            <a:pPr marL="0" indent="0">
              <a:buNone/>
            </a:pPr>
            <a:endParaRPr lang="nl-NL" dirty="0"/>
          </a:p>
          <a:p>
            <a:r>
              <a:rPr lang="en-GB" dirty="0">
                <a:hlinkClick r:id="rId3"/>
              </a:rPr>
              <a:t>https://www.youtube.com/watch?v=zkjLxBwI_6s</a:t>
            </a:r>
            <a:r>
              <a:rPr lang="en-GB" dirty="0"/>
              <a:t>  (13 min. </a:t>
            </a:r>
            <a:r>
              <a:rPr lang="nl-NL" dirty="0"/>
              <a:t>De indrukwekkende video van Martin </a:t>
            </a:r>
            <a:r>
              <a:rPr lang="nl-NL" dirty="0" err="1"/>
              <a:t>Bromiley</a:t>
            </a:r>
            <a:r>
              <a:rPr lang="nl-NL" dirty="0"/>
              <a:t> over het overlijden van zijn vrouw op de operatietafel tijdens een routinehandeling)</a:t>
            </a:r>
          </a:p>
          <a:p>
            <a:pPr marL="0" indent="0">
              <a:buNone/>
            </a:pPr>
            <a:endParaRPr lang="nl-NL" dirty="0"/>
          </a:p>
        </p:txBody>
      </p:sp>
    </p:spTree>
    <p:extLst>
      <p:ext uri="{BB962C8B-B14F-4D97-AF65-F5344CB8AC3E}">
        <p14:creationId xmlns:p14="http://schemas.microsoft.com/office/powerpoint/2010/main" val="1672970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19</a:t>
            </a:r>
          </a:p>
        </p:txBody>
      </p:sp>
      <p:sp>
        <p:nvSpPr>
          <p:cNvPr id="3" name="Tijdelijke aanduiding voor inhoud 2"/>
          <p:cNvSpPr>
            <a:spLocks noGrp="1"/>
          </p:cNvSpPr>
          <p:nvPr>
            <p:ph idx="1"/>
          </p:nvPr>
        </p:nvSpPr>
        <p:spPr>
          <a:xfrm>
            <a:off x="718156" y="1490039"/>
            <a:ext cx="10041580" cy="4959537"/>
          </a:xfrm>
        </p:spPr>
        <p:txBody>
          <a:bodyPr>
            <a:noAutofit/>
          </a:bodyPr>
          <a:lstStyle/>
          <a:p>
            <a:r>
              <a:rPr lang="nl-NL" sz="2800" dirty="0" err="1"/>
              <a:t>Dhr</a:t>
            </a:r>
            <a:r>
              <a:rPr lang="nl-NL" sz="2800" dirty="0"/>
              <a:t> H heeft een blaasontsteking en krijgt hiervoor een </a:t>
            </a:r>
            <a:r>
              <a:rPr lang="nl-NL" sz="2800" dirty="0" err="1"/>
              <a:t>Augmentin</a:t>
            </a:r>
            <a:r>
              <a:rPr lang="nl-NL" sz="2800" dirty="0"/>
              <a:t> kuur. Ook heeft hij hypertensie en krijgt medicatie hiervoor. Op een ochtend wordt hij geholpen bij de </a:t>
            </a:r>
            <a:r>
              <a:rPr lang="nl-NL" sz="2800" dirty="0" err="1"/>
              <a:t>Adl</a:t>
            </a:r>
            <a:r>
              <a:rPr lang="nl-NL" sz="2800" dirty="0"/>
              <a:t> en plast 300 ml urine.</a:t>
            </a:r>
          </a:p>
          <a:p>
            <a:r>
              <a:rPr lang="nl-NL" sz="2800" dirty="0"/>
              <a:t>De rest van de ochtend neemt hij voldoende drinken.</a:t>
            </a:r>
          </a:p>
          <a:p>
            <a:r>
              <a:rPr lang="nl-NL" sz="2800" dirty="0"/>
              <a:t> Rond 11.00 voelt hij zich misselijk.</a:t>
            </a:r>
          </a:p>
          <a:p>
            <a:r>
              <a:rPr lang="nl-NL" sz="2800" dirty="0"/>
              <a:t> Bloeddruk blijkt bij meting 160/100 </a:t>
            </a:r>
            <a:r>
              <a:rPr lang="nl-NL" sz="2800" dirty="0" err="1"/>
              <a:t>mmhg</a:t>
            </a:r>
            <a:r>
              <a:rPr lang="nl-NL" sz="2800" dirty="0"/>
              <a:t> te zijn.</a:t>
            </a:r>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r>
              <a:rPr lang="nl-NL" sz="2800" dirty="0"/>
              <a:t/>
            </a:r>
            <a:br>
              <a:rPr lang="nl-NL" sz="2800" dirty="0"/>
            </a:br>
            <a:r>
              <a:rPr lang="nl-NL" sz="2800" dirty="0"/>
              <a:t/>
            </a:r>
            <a:br>
              <a:rPr lang="nl-NL" sz="2800" dirty="0"/>
            </a:br>
            <a:endParaRPr lang="nl-NL" sz="2800" dirty="0"/>
          </a:p>
        </p:txBody>
      </p:sp>
    </p:spTree>
    <p:extLst>
      <p:ext uri="{BB962C8B-B14F-4D97-AF65-F5344CB8AC3E}">
        <p14:creationId xmlns:p14="http://schemas.microsoft.com/office/powerpoint/2010/main" val="135922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20</a:t>
            </a:r>
          </a:p>
        </p:txBody>
      </p:sp>
      <p:sp>
        <p:nvSpPr>
          <p:cNvPr id="3" name="Tijdelijke aanduiding voor inhoud 2"/>
          <p:cNvSpPr>
            <a:spLocks noGrp="1"/>
          </p:cNvSpPr>
          <p:nvPr>
            <p:ph idx="1"/>
          </p:nvPr>
        </p:nvSpPr>
        <p:spPr/>
        <p:txBody>
          <a:bodyPr>
            <a:normAutofit fontScale="77500" lnSpcReduction="20000"/>
          </a:bodyPr>
          <a:lstStyle/>
          <a:p>
            <a:r>
              <a:rPr lang="nl-NL" dirty="0" err="1"/>
              <a:t>Mw</a:t>
            </a:r>
            <a:r>
              <a:rPr lang="nl-NL" dirty="0"/>
              <a:t> M is 89 jaar, woont met behulp van de thuiszorg in een aanleunwoning. </a:t>
            </a:r>
            <a:r>
              <a:rPr lang="nl-NL" dirty="0" err="1"/>
              <a:t>Mw</a:t>
            </a:r>
            <a:r>
              <a:rPr lang="nl-NL" dirty="0"/>
              <a:t> krijgt hulp bij de adl i.v.m. minder beweeglijkheid van polsen en schouders door fracturen die ze in het verleden gehad heeft. Dit is nooit 100% herstelt. </a:t>
            </a:r>
            <a:r>
              <a:rPr lang="nl-NL" dirty="0" err="1"/>
              <a:t>Mw</a:t>
            </a:r>
            <a:r>
              <a:rPr lang="nl-NL" dirty="0"/>
              <a:t> begint met een verkoudheid wat al een aantal dagen aanhoudt. Op advies van de verpleging wil ze nog geen huisarts zien. Uiteindelijk wordt ze zieker en wordt de dokter toch gewaarschuwd. Ze moet naar het ziekenhuis en wordt daar behandeld voor een pneumonie.  Eenmaal weer thuis  lijkt ze opgeknapt maar al gauw begint ze weer ziek te worden, </a:t>
            </a:r>
            <a:r>
              <a:rPr lang="nl-NL" dirty="0" err="1"/>
              <a:t>mw</a:t>
            </a:r>
            <a:r>
              <a:rPr lang="nl-NL" dirty="0"/>
              <a:t> heeft 39 graden koorts, het is zaterdag avond.</a:t>
            </a:r>
          </a:p>
          <a:p>
            <a:r>
              <a:rPr lang="nl-NL" dirty="0" err="1"/>
              <a:t>Mw</a:t>
            </a:r>
            <a:r>
              <a:rPr lang="nl-NL" dirty="0"/>
              <a:t> heeft een nare ervaring met het ziekenhuis en wil hier dan ook niet naar terug.</a:t>
            </a:r>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r>
              <a:rPr lang="nl-NL" dirty="0"/>
              <a:t> </a:t>
            </a:r>
          </a:p>
        </p:txBody>
      </p:sp>
    </p:spTree>
    <p:extLst>
      <p:ext uri="{BB962C8B-B14F-4D97-AF65-F5344CB8AC3E}">
        <p14:creationId xmlns:p14="http://schemas.microsoft.com/office/powerpoint/2010/main" val="4280975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21</a:t>
            </a:r>
          </a:p>
        </p:txBody>
      </p:sp>
      <p:sp>
        <p:nvSpPr>
          <p:cNvPr id="3" name="Tijdelijke aanduiding voor inhoud 2"/>
          <p:cNvSpPr>
            <a:spLocks noGrp="1"/>
          </p:cNvSpPr>
          <p:nvPr>
            <p:ph idx="1"/>
          </p:nvPr>
        </p:nvSpPr>
        <p:spPr/>
        <p:txBody>
          <a:bodyPr>
            <a:normAutofit fontScale="92500" lnSpcReduction="10000"/>
          </a:bodyPr>
          <a:lstStyle/>
          <a:p>
            <a:r>
              <a:rPr lang="nl-NL" dirty="0"/>
              <a:t>Mw. Eek, 90 jaar oud.</a:t>
            </a:r>
          </a:p>
          <a:p>
            <a:r>
              <a:rPr lang="nl-NL" dirty="0"/>
              <a:t>Levercarcinoom in laatste fase. Bloedarmoede, nierfalen en gedragsproblemen (ontremd in grensoverschrijdend, agressief gedrag).</a:t>
            </a:r>
          </a:p>
          <a:p>
            <a:r>
              <a:rPr lang="nl-NL" dirty="0"/>
              <a:t>Palliatief beleid en gestopt met alle medicatie (waaronder </a:t>
            </a:r>
            <a:r>
              <a:rPr lang="nl-NL" dirty="0" err="1"/>
              <a:t>Fentanyl</a:t>
            </a:r>
            <a:r>
              <a:rPr lang="nl-NL" dirty="0"/>
              <a:t> &amp; Ferro). </a:t>
            </a:r>
          </a:p>
          <a:p>
            <a:r>
              <a:rPr lang="nl-NL" dirty="0"/>
              <a:t>Grote onrust en pijn. Bewegingsdrang. Braken. Veel pijn in de buik. </a:t>
            </a:r>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endParaRPr lang="nl-NL" dirty="0"/>
          </a:p>
        </p:txBody>
      </p:sp>
    </p:spTree>
    <p:extLst>
      <p:ext uri="{BB962C8B-B14F-4D97-AF65-F5344CB8AC3E}">
        <p14:creationId xmlns:p14="http://schemas.microsoft.com/office/powerpoint/2010/main" val="35306836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22</a:t>
            </a:r>
          </a:p>
        </p:txBody>
      </p:sp>
      <p:sp>
        <p:nvSpPr>
          <p:cNvPr id="3" name="Tijdelijke aanduiding voor inhoud 2"/>
          <p:cNvSpPr>
            <a:spLocks noGrp="1"/>
          </p:cNvSpPr>
          <p:nvPr>
            <p:ph idx="1"/>
          </p:nvPr>
        </p:nvSpPr>
        <p:spPr/>
        <p:txBody>
          <a:bodyPr/>
          <a:lstStyle/>
          <a:p>
            <a:r>
              <a:rPr lang="nl-NL" dirty="0"/>
              <a:t>Mw. Blaak, 95 jaar.</a:t>
            </a:r>
          </a:p>
          <a:p>
            <a:r>
              <a:rPr lang="nl-NL" dirty="0"/>
              <a:t>Geeft veel sputum op. Blijft braken en heeft grote onrust.</a:t>
            </a:r>
          </a:p>
          <a:p>
            <a:pPr marL="0" indent="0">
              <a:buNone/>
            </a:pPr>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r>
              <a:rPr lang="nl-NL" dirty="0"/>
              <a:t> </a:t>
            </a:r>
          </a:p>
          <a:p>
            <a:endParaRPr lang="nl-NL" dirty="0"/>
          </a:p>
        </p:txBody>
      </p:sp>
    </p:spTree>
    <p:extLst>
      <p:ext uri="{BB962C8B-B14F-4D97-AF65-F5344CB8AC3E}">
        <p14:creationId xmlns:p14="http://schemas.microsoft.com/office/powerpoint/2010/main" val="3041676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23</a:t>
            </a:r>
          </a:p>
        </p:txBody>
      </p:sp>
      <p:sp>
        <p:nvSpPr>
          <p:cNvPr id="3" name="Tijdelijke aanduiding voor inhoud 2"/>
          <p:cNvSpPr>
            <a:spLocks noGrp="1"/>
          </p:cNvSpPr>
          <p:nvPr>
            <p:ph idx="1"/>
          </p:nvPr>
        </p:nvSpPr>
        <p:spPr/>
        <p:txBody>
          <a:bodyPr>
            <a:normAutofit lnSpcReduction="10000"/>
          </a:bodyPr>
          <a:lstStyle/>
          <a:p>
            <a:r>
              <a:rPr lang="nl-NL" dirty="0"/>
              <a:t>Mw. Spaak, 85 jaar.</a:t>
            </a:r>
          </a:p>
          <a:p>
            <a:r>
              <a:rPr lang="nl-NL" dirty="0"/>
              <a:t>Palliatieve fase. Wil geen ingrijpen. Al enkele dagen amper gegeten. Opgezette buik met veel pijn en waterdunne defecatie. </a:t>
            </a:r>
          </a:p>
          <a:p>
            <a:r>
              <a:rPr lang="nl-NL" dirty="0"/>
              <a:t>Zweten en onrustig. </a:t>
            </a:r>
          </a:p>
          <a:p>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endParaRPr lang="nl-NL" dirty="0"/>
          </a:p>
        </p:txBody>
      </p:sp>
    </p:spTree>
    <p:extLst>
      <p:ext uri="{BB962C8B-B14F-4D97-AF65-F5344CB8AC3E}">
        <p14:creationId xmlns:p14="http://schemas.microsoft.com/office/powerpoint/2010/main" val="22588777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24</a:t>
            </a:r>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err="1"/>
              <a:t>Dhr</a:t>
            </a:r>
            <a:r>
              <a:rPr lang="nl-NL" dirty="0"/>
              <a:t> F, is een man van 91 jaar en woont zelfstandig in een appartement. Zijn geheugen is duidelijk aan het verslechteren en de laatste tijd vaker in de war </a:t>
            </a:r>
            <a:r>
              <a:rPr lang="nl-NL" dirty="0" err="1"/>
              <a:t>mbt</a:t>
            </a:r>
            <a:r>
              <a:rPr lang="nl-NL" dirty="0"/>
              <a:t> tijd. </a:t>
            </a:r>
            <a:r>
              <a:rPr lang="nl-NL" dirty="0" err="1"/>
              <a:t>Dhr</a:t>
            </a:r>
            <a:r>
              <a:rPr lang="nl-NL" dirty="0"/>
              <a:t> is bekend met perifeer arterieel vaatlijden, orthostatische hypotensie en lichte </a:t>
            </a:r>
            <a:r>
              <a:rPr lang="nl-NL" dirty="0" err="1"/>
              <a:t>hyponatraemie</a:t>
            </a:r>
            <a:r>
              <a:rPr lang="nl-NL" dirty="0"/>
              <a:t>. Hij gebruikt medicatie voor zijn cardiale problemen. </a:t>
            </a:r>
            <a:r>
              <a:rPr lang="nl-NL" dirty="0" err="1"/>
              <a:t>Dhr</a:t>
            </a:r>
            <a:r>
              <a:rPr lang="nl-NL" dirty="0"/>
              <a:t> geeft aan zich zorgen te maken, vooral de laatste twee maanden nadat hij kort in het ziekenhuis is opgenomen met een delier na collaberen. Dit gebeurde na een toiletbezoek. Gelukkig kwam op dat moment net de thuiszorg. </a:t>
            </a:r>
            <a:r>
              <a:rPr lang="nl-NL" dirty="0" err="1"/>
              <a:t>Dhr</a:t>
            </a:r>
            <a:r>
              <a:rPr lang="nl-NL" dirty="0"/>
              <a:t> geeft aan regelmatig last te hebben van zijn ‘rikketik’ , hevig vermoeid te zijn en veel last te hebben van duizeligheid en ook wel eens gevallen te zijn hierdoor.</a:t>
            </a:r>
          </a:p>
          <a:p>
            <a:pPr marL="0" indent="0">
              <a:buNone/>
            </a:pPr>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r>
              <a:rPr lang="nl-NL" dirty="0"/>
              <a:t> </a:t>
            </a:r>
          </a:p>
          <a:p>
            <a:pPr marL="0" indent="0">
              <a:buNone/>
            </a:pPr>
            <a:r>
              <a:rPr lang="nl-NL" dirty="0"/>
              <a:t> </a:t>
            </a:r>
          </a:p>
          <a:p>
            <a:endParaRPr lang="nl-NL" dirty="0"/>
          </a:p>
        </p:txBody>
      </p:sp>
    </p:spTree>
    <p:extLst>
      <p:ext uri="{BB962C8B-B14F-4D97-AF65-F5344CB8AC3E}">
        <p14:creationId xmlns:p14="http://schemas.microsoft.com/office/powerpoint/2010/main" val="619685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25</a:t>
            </a:r>
          </a:p>
        </p:txBody>
      </p:sp>
      <p:sp>
        <p:nvSpPr>
          <p:cNvPr id="3" name="Tijdelijke aanduiding voor inhoud 2"/>
          <p:cNvSpPr>
            <a:spLocks noGrp="1"/>
          </p:cNvSpPr>
          <p:nvPr>
            <p:ph idx="1"/>
          </p:nvPr>
        </p:nvSpPr>
        <p:spPr/>
        <p:txBody>
          <a:bodyPr>
            <a:normAutofit fontScale="85000" lnSpcReduction="20000"/>
          </a:bodyPr>
          <a:lstStyle/>
          <a:p>
            <a:r>
              <a:rPr lang="nl-NL" dirty="0" err="1"/>
              <a:t>Mevr</a:t>
            </a:r>
            <a:r>
              <a:rPr lang="nl-NL" dirty="0"/>
              <a:t> S, 82 jaar, weduwe. </a:t>
            </a:r>
            <a:r>
              <a:rPr lang="nl-NL" dirty="0" err="1"/>
              <a:t>mevr</a:t>
            </a:r>
            <a:r>
              <a:rPr lang="nl-NL" dirty="0"/>
              <a:t> lijdt aan het </a:t>
            </a:r>
            <a:r>
              <a:rPr lang="nl-NL" dirty="0" err="1"/>
              <a:t>dementiele</a:t>
            </a:r>
            <a:r>
              <a:rPr lang="nl-NL" dirty="0"/>
              <a:t> syndroom. </a:t>
            </a:r>
            <a:r>
              <a:rPr lang="nl-NL" dirty="0" err="1"/>
              <a:t>Mevr</a:t>
            </a:r>
            <a:r>
              <a:rPr lang="nl-NL" dirty="0"/>
              <a:t> heeft een eigen huisje, naast haar woont haar dochter, zij is tevens mantelzorger. </a:t>
            </a:r>
            <a:r>
              <a:rPr lang="nl-NL" dirty="0" err="1"/>
              <a:t>Mevr</a:t>
            </a:r>
            <a:r>
              <a:rPr lang="nl-NL" dirty="0"/>
              <a:t> is bekend met </a:t>
            </a:r>
            <a:r>
              <a:rPr lang="nl-NL" dirty="0" err="1"/>
              <a:t>decompensatio</a:t>
            </a:r>
            <a:r>
              <a:rPr lang="nl-NL" dirty="0"/>
              <a:t> cordis en hypertensie. Ook heeft </a:t>
            </a:r>
            <a:r>
              <a:rPr lang="nl-NL" dirty="0" err="1"/>
              <a:t>mevr</a:t>
            </a:r>
            <a:r>
              <a:rPr lang="nl-NL" dirty="0"/>
              <a:t> enkele </a:t>
            </a:r>
            <a:r>
              <a:rPr lang="nl-NL" dirty="0" err="1"/>
              <a:t>Tia’s</a:t>
            </a:r>
            <a:r>
              <a:rPr lang="nl-NL" dirty="0"/>
              <a:t> doorgemaakt. </a:t>
            </a:r>
            <a:r>
              <a:rPr lang="nl-NL" dirty="0" err="1"/>
              <a:t>Mevr</a:t>
            </a:r>
            <a:r>
              <a:rPr lang="nl-NL" dirty="0"/>
              <a:t> is in de palliatieve fase en sinds een week bedlegerig. </a:t>
            </a:r>
            <a:r>
              <a:rPr lang="nl-NL" dirty="0" err="1"/>
              <a:t>Mevr</a:t>
            </a:r>
            <a:r>
              <a:rPr lang="nl-NL" dirty="0"/>
              <a:t> is niet meer in staat uit bed te komen voor toiletgang. Sinds </a:t>
            </a:r>
            <a:r>
              <a:rPr lang="nl-NL" dirty="0" err="1"/>
              <a:t>mevr</a:t>
            </a:r>
            <a:r>
              <a:rPr lang="nl-NL" dirty="0"/>
              <a:t> op bed ligt kan ze niet meer plassen, het zit niet in haar systeem om dit op bed te doen m.b.v. een ondersteek of incontinentie materiaal. Gevolg is dat </a:t>
            </a:r>
            <a:r>
              <a:rPr lang="nl-NL" dirty="0" err="1"/>
              <a:t>mevr</a:t>
            </a:r>
            <a:r>
              <a:rPr lang="nl-NL" dirty="0"/>
              <a:t> vocht vast houdt en het erg benauwd heeft, hierdoor erg angstig en onrustig is. </a:t>
            </a:r>
            <a:r>
              <a:rPr lang="nl-NL" dirty="0" err="1"/>
              <a:t>Mevr</a:t>
            </a:r>
            <a:r>
              <a:rPr lang="nl-NL" dirty="0"/>
              <a:t> durft niet meer te eten en te drinken.</a:t>
            </a:r>
          </a:p>
          <a:p>
            <a:endParaRPr lang="nl-NL" dirty="0"/>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endParaRPr lang="nl-NL" dirty="0"/>
          </a:p>
        </p:txBody>
      </p:sp>
    </p:spTree>
    <p:extLst>
      <p:ext uri="{BB962C8B-B14F-4D97-AF65-F5344CB8AC3E}">
        <p14:creationId xmlns:p14="http://schemas.microsoft.com/office/powerpoint/2010/main" val="3812477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26</a:t>
            </a:r>
          </a:p>
        </p:txBody>
      </p:sp>
      <p:sp>
        <p:nvSpPr>
          <p:cNvPr id="3" name="Tijdelijke aanduiding voor inhoud 2"/>
          <p:cNvSpPr>
            <a:spLocks noGrp="1"/>
          </p:cNvSpPr>
          <p:nvPr>
            <p:ph idx="1"/>
          </p:nvPr>
        </p:nvSpPr>
        <p:spPr>
          <a:xfrm>
            <a:off x="677334" y="1429555"/>
            <a:ext cx="8596668" cy="4611807"/>
          </a:xfrm>
        </p:spPr>
        <p:txBody>
          <a:bodyPr>
            <a:normAutofit lnSpcReduction="10000"/>
          </a:bodyPr>
          <a:lstStyle/>
          <a:p>
            <a:r>
              <a:rPr lang="nl-NL" sz="2400" dirty="0"/>
              <a:t>Dhr. Z heeft Diabetes Type 1, dhr. gebruikt 3 x </a:t>
            </a:r>
            <a:r>
              <a:rPr lang="nl-NL" sz="2400" dirty="0" err="1"/>
              <a:t>dgs</a:t>
            </a:r>
            <a:r>
              <a:rPr lang="nl-NL" sz="2400" dirty="0"/>
              <a:t> insuline en heeft Alzheimer en is bekend met </a:t>
            </a:r>
            <a:r>
              <a:rPr lang="nl-NL" sz="2400" dirty="0" err="1"/>
              <a:t>Decompensatio</a:t>
            </a:r>
            <a:r>
              <a:rPr lang="nl-NL" sz="2400" dirty="0"/>
              <a:t> cordis. Dhr. Z is onstabiel op de benen en komt te vallen waardoor hij een </a:t>
            </a:r>
            <a:r>
              <a:rPr lang="nl-NL" sz="2400" dirty="0" err="1"/>
              <a:t>collumfractuur</a:t>
            </a:r>
            <a:r>
              <a:rPr lang="nl-NL" sz="2400" dirty="0"/>
              <a:t> en schouderfractuur rechts oploopt. Dhr. wordt alleen aan zijn heup geopereerd en de schouder moet door rust genezen. Dhr. Z wordt na 2 dagen terug gebracht op de afdeling binnen jullie verpleeghuis. Na een paar dagen krijgt dhr. het erg benauwd en begint geel te zien.</a:t>
            </a:r>
          </a:p>
          <a:p>
            <a:endParaRPr lang="nl-NL" sz="2400" dirty="0"/>
          </a:p>
          <a:p>
            <a:pPr marL="0" lvl="0" indent="0">
              <a:buNone/>
            </a:pP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a:p>
            <a:pPr marL="0" indent="0">
              <a:buNone/>
            </a:pPr>
            <a:endParaRPr lang="nl-NL" sz="2400" dirty="0"/>
          </a:p>
        </p:txBody>
      </p:sp>
    </p:spTree>
    <p:extLst>
      <p:ext uri="{BB962C8B-B14F-4D97-AF65-F5344CB8AC3E}">
        <p14:creationId xmlns:p14="http://schemas.microsoft.com/office/powerpoint/2010/main" val="1567338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27</a:t>
            </a:r>
          </a:p>
        </p:txBody>
      </p:sp>
      <p:sp>
        <p:nvSpPr>
          <p:cNvPr id="3" name="Tijdelijke aanduiding voor inhoud 2"/>
          <p:cNvSpPr>
            <a:spLocks noGrp="1"/>
          </p:cNvSpPr>
          <p:nvPr>
            <p:ph idx="1"/>
          </p:nvPr>
        </p:nvSpPr>
        <p:spPr>
          <a:xfrm>
            <a:off x="677334" y="1313645"/>
            <a:ext cx="8596668" cy="4727718"/>
          </a:xfrm>
        </p:spPr>
        <p:txBody>
          <a:bodyPr/>
          <a:lstStyle/>
          <a:p>
            <a:pPr marL="0" lvl="0" indent="0">
              <a:buNone/>
            </a:pPr>
            <a:r>
              <a:rPr lang="nl-NL" sz="2400" dirty="0" err="1"/>
              <a:t>Dhr</a:t>
            </a:r>
            <a:r>
              <a:rPr lang="nl-NL" sz="2400" dirty="0"/>
              <a:t> L. heeft de Ziekte van Alzheimer. Dhr. L heeft al jaren last van maagklachten en gebruikt hier Omeprazol 20 mg voor. De laatste paar dagen geeft dhr. met regelmaat aan last van zijn buik te hebben en zich misselijk te voelen. De arts denkt aan een buikgriep die op dat moment ook op de afdeling heerst. Op een morgen kom je bij dhr. om hem te helpen en begint hij ineens explosief te braken met een bruine substantie en het ruikt erg ijzerachtig.</a:t>
            </a:r>
            <a:br>
              <a:rPr lang="nl-NL" sz="2400" dirty="0"/>
            </a:br>
            <a:r>
              <a:rPr lang="nl-NL" sz="2400" dirty="0"/>
              <a:t> </a:t>
            </a:r>
            <a:br>
              <a:rPr lang="nl-NL" sz="2400" dirty="0"/>
            </a:b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a:p>
            <a:pPr marL="0" indent="0">
              <a:buNone/>
            </a:pPr>
            <a:endParaRPr lang="nl-NL" dirty="0"/>
          </a:p>
        </p:txBody>
      </p:sp>
    </p:spTree>
    <p:extLst>
      <p:ext uri="{BB962C8B-B14F-4D97-AF65-F5344CB8AC3E}">
        <p14:creationId xmlns:p14="http://schemas.microsoft.com/office/powerpoint/2010/main" val="2970067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28</a:t>
            </a:r>
          </a:p>
        </p:txBody>
      </p:sp>
      <p:sp>
        <p:nvSpPr>
          <p:cNvPr id="3" name="Tijdelijke aanduiding voor inhoud 2"/>
          <p:cNvSpPr>
            <a:spLocks noGrp="1"/>
          </p:cNvSpPr>
          <p:nvPr>
            <p:ph idx="1"/>
          </p:nvPr>
        </p:nvSpPr>
        <p:spPr>
          <a:xfrm>
            <a:off x="677334" y="1262131"/>
            <a:ext cx="10393120" cy="4779232"/>
          </a:xfrm>
        </p:spPr>
        <p:txBody>
          <a:bodyPr>
            <a:noAutofit/>
          </a:bodyPr>
          <a:lstStyle/>
          <a:p>
            <a:r>
              <a:rPr lang="nl-NL" sz="2800" dirty="0" err="1"/>
              <a:t>Mw</a:t>
            </a:r>
            <a:r>
              <a:rPr lang="nl-NL" sz="2800" dirty="0"/>
              <a:t> X is opgenomen om te revalideren. </a:t>
            </a:r>
            <a:r>
              <a:rPr lang="nl-NL" sz="2800" dirty="0" err="1"/>
              <a:t>Mw</a:t>
            </a:r>
            <a:r>
              <a:rPr lang="nl-NL" sz="2800" dirty="0"/>
              <a:t> heeft </a:t>
            </a:r>
            <a:r>
              <a:rPr lang="nl-NL" sz="2800" dirty="0" err="1"/>
              <a:t>blaasca</a:t>
            </a:r>
            <a:r>
              <a:rPr lang="nl-NL" sz="2800" dirty="0"/>
              <a:t>. </a:t>
            </a:r>
            <a:r>
              <a:rPr lang="nl-NL" sz="2800" dirty="0" err="1"/>
              <a:t>Mw</a:t>
            </a:r>
            <a:r>
              <a:rPr lang="nl-NL" sz="2800" dirty="0"/>
              <a:t> krijgt hier chemokuren voor.</a:t>
            </a:r>
            <a:br>
              <a:rPr lang="nl-NL" sz="2800" dirty="0"/>
            </a:br>
            <a:r>
              <a:rPr lang="nl-NL" sz="2800" dirty="0"/>
              <a:t>Omdat </a:t>
            </a:r>
            <a:r>
              <a:rPr lang="nl-NL" sz="2800" dirty="0" err="1"/>
              <a:t>mw</a:t>
            </a:r>
            <a:r>
              <a:rPr lang="nl-NL" sz="2800" dirty="0"/>
              <a:t> nog erg zwak is mag </a:t>
            </a:r>
            <a:r>
              <a:rPr lang="nl-NL" sz="2800" dirty="0" err="1"/>
              <a:t>mw</a:t>
            </a:r>
            <a:r>
              <a:rPr lang="nl-NL" sz="2800" dirty="0"/>
              <a:t> niet zelfstandig lopen. </a:t>
            </a:r>
            <a:r>
              <a:rPr lang="nl-NL" sz="2800" dirty="0" err="1"/>
              <a:t>Mw</a:t>
            </a:r>
            <a:r>
              <a:rPr lang="nl-NL" sz="2800" dirty="0"/>
              <a:t> loopt met een rollator onder begeleiding van 1 persoon.</a:t>
            </a:r>
            <a:br>
              <a:rPr lang="nl-NL" sz="2800" dirty="0"/>
            </a:br>
            <a:r>
              <a:rPr lang="nl-NL" sz="2800" dirty="0"/>
              <a:t>In de nacht gaat </a:t>
            </a:r>
            <a:r>
              <a:rPr lang="nl-NL" sz="2800" dirty="0" err="1"/>
              <a:t>mw</a:t>
            </a:r>
            <a:r>
              <a:rPr lang="nl-NL" sz="2800" dirty="0"/>
              <a:t> zonder te bellen alleen naar het toilet. Met als gevolg dat </a:t>
            </a:r>
            <a:r>
              <a:rPr lang="nl-NL" sz="2800" dirty="0" err="1"/>
              <a:t>mw</a:t>
            </a:r>
            <a:r>
              <a:rPr lang="nl-NL" sz="2800" dirty="0"/>
              <a:t> komt te vallen. Op het moment dat je bij </a:t>
            </a:r>
            <a:r>
              <a:rPr lang="nl-NL" sz="2800" dirty="0" err="1"/>
              <a:t>mw</a:t>
            </a:r>
            <a:r>
              <a:rPr lang="nl-NL" sz="2800" dirty="0"/>
              <a:t> bent gaat er een bel op je pieper van iemand met een sensor die valgevaarlijk is.</a:t>
            </a:r>
          </a:p>
          <a:p>
            <a:pPr marL="0" lvl="0" indent="0">
              <a:buNone/>
            </a:pPr>
            <a:r>
              <a:rPr lang="nl-NL" dirty="0">
                <a:solidFill>
                  <a:srgbClr val="00B050"/>
                </a:solidFill>
              </a:rPr>
              <a:t>Werk volgens de richtlijnen van het klinisch (VP) redeneren. </a:t>
            </a:r>
          </a:p>
          <a:p>
            <a:pPr marL="0" lvl="0" indent="0">
              <a:buNone/>
            </a:pPr>
            <a:r>
              <a:rPr lang="nl-NL" dirty="0">
                <a:solidFill>
                  <a:srgbClr val="00B050"/>
                </a:solidFill>
              </a:rPr>
              <a:t>Wat ga je het eerst doen?</a:t>
            </a:r>
          </a:p>
          <a:p>
            <a:pPr marL="0" lvl="0" indent="0">
              <a:buNone/>
            </a:pPr>
            <a:r>
              <a:rPr lang="nl-NL" dirty="0">
                <a:solidFill>
                  <a:srgbClr val="00B050"/>
                </a:solidFill>
              </a:rPr>
              <a:t>Welke redeneerhulpen gebruik je?</a:t>
            </a:r>
          </a:p>
          <a:p>
            <a:pPr marL="0" lvl="0" indent="0">
              <a:buNone/>
            </a:pPr>
            <a:r>
              <a:rPr lang="nl-NL" dirty="0">
                <a:solidFill>
                  <a:srgbClr val="00B050"/>
                </a:solidFill>
              </a:rPr>
              <a:t>Hoe zet je de ISBARR in? </a:t>
            </a:r>
          </a:p>
          <a:p>
            <a:pPr marL="0" indent="0">
              <a:buNone/>
            </a:pPr>
            <a:r>
              <a:rPr lang="nl-NL" sz="2800" dirty="0"/>
              <a:t/>
            </a:r>
            <a:br>
              <a:rPr lang="nl-NL" sz="2800" dirty="0"/>
            </a:br>
            <a:endParaRPr lang="nl-NL" sz="2800" dirty="0"/>
          </a:p>
        </p:txBody>
      </p:sp>
    </p:spTree>
    <p:extLst>
      <p:ext uri="{BB962C8B-B14F-4D97-AF65-F5344CB8AC3E}">
        <p14:creationId xmlns:p14="http://schemas.microsoft.com/office/powerpoint/2010/main" val="2466490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FF0000"/>
                </a:solidFill>
              </a:rPr>
              <a:t>Nu even wat een oefeningen om erin te komen…</a:t>
            </a:r>
          </a:p>
        </p:txBody>
      </p:sp>
      <p:sp>
        <p:nvSpPr>
          <p:cNvPr id="3" name="Tijdelijke aanduiding voor tekst 2"/>
          <p:cNvSpPr>
            <a:spLocks noGrp="1"/>
          </p:cNvSpPr>
          <p:nvPr>
            <p:ph type="body" idx="1"/>
          </p:nvPr>
        </p:nvSpPr>
        <p:spPr/>
        <p:txBody>
          <a:bodyPr/>
          <a:lstStyle/>
          <a:p>
            <a:endParaRPr lang="nl-NL"/>
          </a:p>
        </p:txBody>
      </p:sp>
    </p:spTree>
    <p:extLst>
      <p:ext uri="{BB962C8B-B14F-4D97-AF65-F5344CB8AC3E}">
        <p14:creationId xmlns:p14="http://schemas.microsoft.com/office/powerpoint/2010/main" val="28731286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29</a:t>
            </a:r>
          </a:p>
        </p:txBody>
      </p:sp>
      <p:sp>
        <p:nvSpPr>
          <p:cNvPr id="3" name="Tijdelijke aanduiding voor inhoud 2"/>
          <p:cNvSpPr>
            <a:spLocks noGrp="1"/>
          </p:cNvSpPr>
          <p:nvPr>
            <p:ph idx="1"/>
          </p:nvPr>
        </p:nvSpPr>
        <p:spPr/>
        <p:txBody>
          <a:bodyPr>
            <a:normAutofit/>
          </a:bodyPr>
          <a:lstStyle/>
          <a:p>
            <a:r>
              <a:rPr lang="nl-NL" sz="2400" dirty="0" err="1"/>
              <a:t>Mw</a:t>
            </a:r>
            <a:r>
              <a:rPr lang="nl-NL" sz="2400" dirty="0"/>
              <a:t> H is thuisgekomen na haar 1e chemotherapie. Ze  wordt behandeld voor mama carcinoom  met metastasen door het hele lichaam. Je bent langs geweest om haar de eerste </a:t>
            </a:r>
            <a:r>
              <a:rPr lang="nl-NL" sz="2400" dirty="0" err="1"/>
              <a:t>Neulasta</a:t>
            </a:r>
            <a:r>
              <a:rPr lang="nl-NL" sz="2400" dirty="0"/>
              <a:t> injectie te geven.  Dit moet binnen 24 uur na de eerste chemotherapie. Dit is een injectie om </a:t>
            </a:r>
            <a:r>
              <a:rPr lang="nl-NL" sz="2400" dirty="0" err="1"/>
              <a:t>leucocyten</a:t>
            </a:r>
            <a:r>
              <a:rPr lang="nl-NL" sz="2400" dirty="0"/>
              <a:t> aan te maken. Ongeveer 3 uur later belt de echtgenoot dat zijn vrouw koorts heeft gekregen.</a:t>
            </a:r>
          </a:p>
          <a:p>
            <a:pPr marL="0" lvl="0" indent="0">
              <a:buNone/>
            </a:pP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a:p>
            <a:pPr marL="0" indent="0">
              <a:buNone/>
            </a:pPr>
            <a:r>
              <a:rPr lang="nl-NL" sz="2400" dirty="0"/>
              <a:t/>
            </a:r>
            <a:br>
              <a:rPr lang="nl-NL" sz="2400" dirty="0"/>
            </a:br>
            <a:endParaRPr lang="nl-NL" sz="2400" dirty="0"/>
          </a:p>
        </p:txBody>
      </p:sp>
    </p:spTree>
    <p:extLst>
      <p:ext uri="{BB962C8B-B14F-4D97-AF65-F5344CB8AC3E}">
        <p14:creationId xmlns:p14="http://schemas.microsoft.com/office/powerpoint/2010/main" val="28220177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30</a:t>
            </a:r>
          </a:p>
        </p:txBody>
      </p:sp>
      <p:sp>
        <p:nvSpPr>
          <p:cNvPr id="3" name="Tijdelijke aanduiding voor inhoud 2"/>
          <p:cNvSpPr>
            <a:spLocks noGrp="1"/>
          </p:cNvSpPr>
          <p:nvPr>
            <p:ph idx="1"/>
          </p:nvPr>
        </p:nvSpPr>
        <p:spPr>
          <a:xfrm>
            <a:off x="677334" y="1352283"/>
            <a:ext cx="8596668" cy="4689080"/>
          </a:xfrm>
        </p:spPr>
        <p:txBody>
          <a:bodyPr>
            <a:normAutofit lnSpcReduction="10000"/>
          </a:bodyPr>
          <a:lstStyle/>
          <a:p>
            <a:r>
              <a:rPr lang="nl-NL" dirty="0"/>
              <a:t> </a:t>
            </a:r>
            <a:r>
              <a:rPr lang="nl-NL" sz="2400" dirty="0" err="1"/>
              <a:t>Dhr</a:t>
            </a:r>
            <a:r>
              <a:rPr lang="nl-NL" sz="2400" dirty="0"/>
              <a:t> H heeft frontaal temporale dementie. Dhr. heeft in het verleden in een band gespeeld en heeft nog een gitaar op zijn kamer. Dhr. is dwangmatig in het vragen om een sigaret. Dhr. heeft zijn eigen shag niet in beheer omdat dhr. op 1 dag 2 pakjes shag rookt. De medebewoners ergeren zich aan het gedrag wat </a:t>
            </a:r>
            <a:r>
              <a:rPr lang="nl-NL" sz="2400" dirty="0" err="1"/>
              <a:t>dhr</a:t>
            </a:r>
            <a:r>
              <a:rPr lang="nl-NL" sz="2400" dirty="0"/>
              <a:t> vertoond. Door het dwangmatig vragen om shag krijgt </a:t>
            </a:r>
            <a:r>
              <a:rPr lang="nl-NL" sz="2400" dirty="0" err="1"/>
              <a:t>dhr</a:t>
            </a:r>
            <a:r>
              <a:rPr lang="nl-NL" sz="2400" dirty="0"/>
              <a:t> negatieve reacties van de medebewoners. Je wil graag dat de sfeer in de huiskamer gezellig is en dat </a:t>
            </a:r>
            <a:r>
              <a:rPr lang="nl-NL" sz="2400" dirty="0" err="1"/>
              <a:t>dhr</a:t>
            </a:r>
            <a:r>
              <a:rPr lang="nl-NL" sz="2400" dirty="0"/>
              <a:t> positieve aandacht krijgt.</a:t>
            </a:r>
          </a:p>
          <a:p>
            <a:pPr marL="0" lvl="0" indent="0">
              <a:buNone/>
            </a:pPr>
            <a:r>
              <a:rPr lang="nl-NL" sz="2400" dirty="0">
                <a:solidFill>
                  <a:srgbClr val="00B050"/>
                </a:solidFill>
              </a:rPr>
              <a:t>Werk volgens de richtlijnen van het klinisch (VP) redeneren. </a:t>
            </a:r>
          </a:p>
          <a:p>
            <a:pPr marL="0" lvl="0" indent="0">
              <a:buNone/>
            </a:pPr>
            <a:r>
              <a:rPr lang="nl-NL" sz="2400" dirty="0">
                <a:solidFill>
                  <a:srgbClr val="00B050"/>
                </a:solidFill>
              </a:rPr>
              <a:t>Wat ga je het eerst doen?</a:t>
            </a:r>
          </a:p>
          <a:p>
            <a:pPr marL="0" lvl="0" indent="0">
              <a:buNone/>
            </a:pPr>
            <a:r>
              <a:rPr lang="nl-NL" sz="2400" dirty="0">
                <a:solidFill>
                  <a:srgbClr val="00B050"/>
                </a:solidFill>
              </a:rPr>
              <a:t>Welke redeneerhulpen gebruik je?</a:t>
            </a:r>
          </a:p>
          <a:p>
            <a:pPr marL="0" lvl="0" indent="0">
              <a:buNone/>
            </a:pPr>
            <a:r>
              <a:rPr lang="nl-NL" sz="2400" dirty="0">
                <a:solidFill>
                  <a:srgbClr val="00B050"/>
                </a:solidFill>
              </a:rPr>
              <a:t>Hoe zet je de ISBARR in? </a:t>
            </a:r>
          </a:p>
          <a:p>
            <a:pPr marL="0" indent="0">
              <a:buNone/>
            </a:pPr>
            <a:endParaRPr lang="nl-NL" sz="2400" dirty="0"/>
          </a:p>
        </p:txBody>
      </p:sp>
    </p:spTree>
    <p:extLst>
      <p:ext uri="{BB962C8B-B14F-4D97-AF65-F5344CB8AC3E}">
        <p14:creationId xmlns:p14="http://schemas.microsoft.com/office/powerpoint/2010/main" val="38207303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Einde casussen</a:t>
            </a:r>
          </a:p>
        </p:txBody>
      </p:sp>
      <p:sp>
        <p:nvSpPr>
          <p:cNvPr id="3" name="Tijdelijke aanduiding voor inhoud 2"/>
          <p:cNvSpPr>
            <a:spLocks noGrp="1"/>
          </p:cNvSpPr>
          <p:nvPr>
            <p:ph idx="1"/>
          </p:nvPr>
        </p:nvSpPr>
        <p:spPr/>
        <p:txBody>
          <a:bodyPr/>
          <a:lstStyle/>
          <a:p>
            <a:r>
              <a:rPr lang="nl-NL" dirty="0"/>
              <a:t>Heb je actief kunnen oefenen met klinisch (VP) redeneren?</a:t>
            </a:r>
          </a:p>
          <a:p>
            <a:r>
              <a:rPr lang="nl-NL" dirty="0"/>
              <a:t>Kon je de hulpmiddelen binnen de casussen toepassen?</a:t>
            </a:r>
          </a:p>
          <a:p>
            <a:r>
              <a:rPr lang="nl-NL" dirty="0"/>
              <a:t>Wat heeft het jou gebracht?</a:t>
            </a:r>
          </a:p>
          <a:p>
            <a:r>
              <a:rPr lang="nl-NL" dirty="0"/>
              <a:t>Wat kun je nu zeggen over jouw manier van klinisch (VP) redeneren? </a:t>
            </a:r>
          </a:p>
          <a:p>
            <a:endParaRPr lang="nl-NL" dirty="0"/>
          </a:p>
        </p:txBody>
      </p:sp>
    </p:spTree>
    <p:extLst>
      <p:ext uri="{BB962C8B-B14F-4D97-AF65-F5344CB8AC3E}">
        <p14:creationId xmlns:p14="http://schemas.microsoft.com/office/powerpoint/2010/main" val="3158234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633572"/>
            <a:ext cx="10515600" cy="968725"/>
          </a:xfrm>
        </p:spPr>
        <p:txBody>
          <a:bodyPr>
            <a:normAutofit fontScale="90000"/>
          </a:bodyPr>
          <a:lstStyle/>
          <a:p>
            <a:r>
              <a:rPr lang="nl-NL" dirty="0">
                <a:solidFill>
                  <a:srgbClr val="C00000"/>
                </a:solidFill>
              </a:rPr>
              <a:t>Situatie  </a:t>
            </a:r>
            <a:r>
              <a:rPr lang="nl-NL" dirty="0">
                <a:solidFill>
                  <a:srgbClr val="FF0000"/>
                </a:solidFill>
              </a:rPr>
              <a:t/>
            </a:r>
            <a:br>
              <a:rPr lang="nl-NL" dirty="0">
                <a:solidFill>
                  <a:srgbClr val="FF0000"/>
                </a:solidFill>
              </a:rPr>
            </a:br>
            <a:endParaRPr lang="nl-NL" dirty="0">
              <a:solidFill>
                <a:srgbClr val="FF0000"/>
              </a:solidFill>
            </a:endParaRPr>
          </a:p>
        </p:txBody>
      </p:sp>
      <p:sp>
        <p:nvSpPr>
          <p:cNvPr id="3" name="Tijdelijke aanduiding voor inhoud 2"/>
          <p:cNvSpPr>
            <a:spLocks noGrp="1"/>
          </p:cNvSpPr>
          <p:nvPr>
            <p:ph idx="1"/>
          </p:nvPr>
        </p:nvSpPr>
        <p:spPr>
          <a:xfrm>
            <a:off x="677334" y="1633718"/>
            <a:ext cx="8596668" cy="4894206"/>
          </a:xfrm>
        </p:spPr>
        <p:txBody>
          <a:bodyPr>
            <a:normAutofit/>
          </a:bodyPr>
          <a:lstStyle/>
          <a:p>
            <a:pPr lvl="0"/>
            <a:r>
              <a:rPr lang="nl-NL" sz="2400" dirty="0"/>
              <a:t>Meneer de Vries woont alleen. Jij hebt ochtenddienst en je komt langs om insuline te spuiten. </a:t>
            </a:r>
          </a:p>
          <a:p>
            <a:r>
              <a:rPr lang="nl-NL" sz="2400" dirty="0"/>
              <a:t>Bij binnenkomst zie je een ietwat verwarde man. </a:t>
            </a:r>
          </a:p>
          <a:p>
            <a:pPr marL="0" lvl="0" indent="0">
              <a:buNone/>
            </a:pPr>
            <a:endParaRPr lang="nl-NL" sz="2400" dirty="0"/>
          </a:p>
          <a:p>
            <a:pPr marL="0" lvl="0" indent="0">
              <a:buNone/>
            </a:pPr>
            <a:r>
              <a:rPr lang="nl-NL" sz="2400" b="1" i="1" dirty="0"/>
              <a:t>Wat is er aan de hand denk je?</a:t>
            </a:r>
            <a:r>
              <a:rPr lang="nl-NL" sz="2400" i="1" dirty="0"/>
              <a:t> </a:t>
            </a:r>
            <a:r>
              <a:rPr lang="nl-NL" sz="2400" dirty="0"/>
              <a:t/>
            </a:r>
            <a:br>
              <a:rPr lang="nl-NL" sz="2400" dirty="0"/>
            </a:br>
            <a:r>
              <a:rPr lang="nl-NL" sz="2400" dirty="0"/>
              <a:t/>
            </a:r>
            <a:br>
              <a:rPr lang="nl-NL" sz="2400" dirty="0"/>
            </a:br>
            <a:endParaRPr lang="nl-NL" sz="2400" dirty="0"/>
          </a:p>
          <a:p>
            <a:endParaRPr lang="nl-NL" sz="2400" dirty="0"/>
          </a:p>
        </p:txBody>
      </p:sp>
    </p:spTree>
    <p:extLst>
      <p:ext uri="{BB962C8B-B14F-4D97-AF65-F5344CB8AC3E}">
        <p14:creationId xmlns:p14="http://schemas.microsoft.com/office/powerpoint/2010/main" val="94660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9811" y="717463"/>
            <a:ext cx="10515600" cy="1325563"/>
          </a:xfrm>
        </p:spPr>
        <p:txBody>
          <a:bodyPr>
            <a:normAutofit/>
          </a:bodyPr>
          <a:lstStyle/>
          <a:p>
            <a:r>
              <a:rPr lang="nl-NL" dirty="0"/>
              <a:t/>
            </a:r>
            <a:br>
              <a:rPr lang="nl-NL" dirty="0"/>
            </a:br>
            <a:endParaRPr lang="nl-NL" dirty="0"/>
          </a:p>
        </p:txBody>
      </p:sp>
      <p:sp>
        <p:nvSpPr>
          <p:cNvPr id="3" name="Tijdelijke aanduiding voor inhoud 2"/>
          <p:cNvSpPr>
            <a:spLocks noGrp="1"/>
          </p:cNvSpPr>
          <p:nvPr>
            <p:ph idx="1"/>
          </p:nvPr>
        </p:nvSpPr>
        <p:spPr>
          <a:xfrm>
            <a:off x="838200" y="897467"/>
            <a:ext cx="10515600" cy="5514388"/>
          </a:xfrm>
        </p:spPr>
        <p:txBody>
          <a:bodyPr>
            <a:normAutofit fontScale="92500" lnSpcReduction="10000"/>
          </a:bodyPr>
          <a:lstStyle/>
          <a:p>
            <a:r>
              <a:rPr lang="nl-NL" dirty="0"/>
              <a:t>Je denkt wellicht dat hij een hypoglycaemie heeft?</a:t>
            </a:r>
          </a:p>
          <a:p>
            <a:r>
              <a:rPr lang="nl-NL" dirty="0"/>
              <a:t>Dat ligt immers het meest voor de hand….</a:t>
            </a:r>
          </a:p>
          <a:p>
            <a:pPr marL="0" indent="0">
              <a:buNone/>
            </a:pPr>
            <a:r>
              <a:rPr lang="nl-NL" b="1" dirty="0"/>
              <a:t>Maar heb je de controles gedaan volgens de MEWS?</a:t>
            </a:r>
          </a:p>
          <a:p>
            <a:pPr marL="0" indent="0">
              <a:buNone/>
            </a:pPr>
            <a:endParaRPr lang="nl-NL" dirty="0"/>
          </a:p>
          <a:p>
            <a:r>
              <a:rPr lang="nl-NL" dirty="0"/>
              <a:t>Meneer blijkt een RR te hebben van: 210/105</a:t>
            </a:r>
          </a:p>
          <a:p>
            <a:pPr marL="0" indent="0">
              <a:buNone/>
            </a:pPr>
            <a:r>
              <a:rPr lang="nl-NL" b="1" i="1" dirty="0"/>
              <a:t>Waar denk je nu aan?</a:t>
            </a:r>
          </a:p>
          <a:p>
            <a:r>
              <a:rPr lang="nl-NL" dirty="0"/>
              <a:t>Dhr. blijkt een temperatuur te hebben van 39.8 C </a:t>
            </a:r>
          </a:p>
          <a:p>
            <a:pPr marL="0" indent="0">
              <a:buNone/>
            </a:pPr>
            <a:r>
              <a:rPr lang="nl-NL" b="1" i="1" dirty="0"/>
              <a:t>Waar denk je nu aan?</a:t>
            </a:r>
          </a:p>
          <a:p>
            <a:r>
              <a:rPr lang="nl-NL" dirty="0"/>
              <a:t>Dhr. blijkt een polsslag te hebben van 130 slagen per minuut (</a:t>
            </a:r>
            <a:r>
              <a:rPr lang="nl-NL" dirty="0" err="1"/>
              <a:t>irregulair</a:t>
            </a:r>
            <a:r>
              <a:rPr lang="nl-NL" dirty="0"/>
              <a:t>).</a:t>
            </a:r>
          </a:p>
          <a:p>
            <a:pPr marL="0" indent="0">
              <a:buNone/>
            </a:pPr>
            <a:r>
              <a:rPr lang="nl-NL" b="1" i="1" dirty="0"/>
              <a:t>Waar denk je nu aan?</a:t>
            </a:r>
          </a:p>
          <a:p>
            <a:pPr marL="0" indent="0">
              <a:buNone/>
            </a:pPr>
            <a:r>
              <a:rPr lang="nl-NL" dirty="0"/>
              <a:t>Wat voor MEWS-score heeft meneer de Vries?</a:t>
            </a:r>
          </a:p>
          <a:p>
            <a:pPr marL="0" indent="0">
              <a:buNone/>
            </a:pPr>
            <a:r>
              <a:rPr lang="nl-NL" b="1" dirty="0"/>
              <a:t>Hoe zit het met de anamnese? Waar vind je die?</a:t>
            </a:r>
          </a:p>
          <a:p>
            <a:pPr marL="0" indent="0">
              <a:buNone/>
            </a:pPr>
            <a:endParaRPr lang="nl-NL" b="1" i="1" dirty="0"/>
          </a:p>
          <a:p>
            <a:pPr marL="0" indent="0">
              <a:buNone/>
            </a:pPr>
            <a:endParaRPr lang="nl-NL" b="1" i="1" dirty="0"/>
          </a:p>
          <a:p>
            <a:endParaRPr lang="nl-NL" dirty="0"/>
          </a:p>
          <a:p>
            <a:pPr marL="0" indent="0">
              <a:buNone/>
            </a:pPr>
            <a:endParaRPr lang="nl-NL" dirty="0"/>
          </a:p>
        </p:txBody>
      </p:sp>
    </p:spTree>
    <p:extLst>
      <p:ext uri="{BB962C8B-B14F-4D97-AF65-F5344CB8AC3E}">
        <p14:creationId xmlns:p14="http://schemas.microsoft.com/office/powerpoint/2010/main" val="240342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6C3C6-E0DF-44E9-BF8E-16DB0E88A0CE}"/>
              </a:ext>
            </a:extLst>
          </p:cNvPr>
          <p:cNvSpPr>
            <a:spLocks noGrp="1"/>
          </p:cNvSpPr>
          <p:nvPr>
            <p:ph type="title"/>
          </p:nvPr>
        </p:nvSpPr>
        <p:spPr/>
        <p:txBody>
          <a:bodyPr/>
          <a:lstStyle/>
          <a:p>
            <a:r>
              <a:rPr lang="nl-NL" b="1" dirty="0">
                <a:solidFill>
                  <a:srgbClr val="C00000"/>
                </a:solidFill>
              </a:rPr>
              <a:t>Verder met Klinisch Redeneren</a:t>
            </a:r>
          </a:p>
        </p:txBody>
      </p:sp>
      <p:sp>
        <p:nvSpPr>
          <p:cNvPr id="3" name="Tijdelijke aanduiding voor inhoud 2">
            <a:extLst>
              <a:ext uri="{FF2B5EF4-FFF2-40B4-BE49-F238E27FC236}">
                <a16:creationId xmlns:a16="http://schemas.microsoft.com/office/drawing/2014/main" id="{49548CD9-AD01-4725-B160-2BD7992D50CD}"/>
              </a:ext>
            </a:extLst>
          </p:cNvPr>
          <p:cNvSpPr>
            <a:spLocks noGrp="1"/>
          </p:cNvSpPr>
          <p:nvPr>
            <p:ph idx="1"/>
          </p:nvPr>
        </p:nvSpPr>
        <p:spPr/>
        <p:txBody>
          <a:bodyPr/>
          <a:lstStyle/>
          <a:p>
            <a:r>
              <a:rPr lang="nl-NL" dirty="0"/>
              <a:t>Jullie gaan iets leren over communicatie volgens de methode ISBARR</a:t>
            </a:r>
          </a:p>
          <a:p>
            <a:r>
              <a:rPr lang="nl-NL" dirty="0"/>
              <a:t>Jullie gaan oefenen met casussen mevrouw van Daalen en meneer van Pekelhaar</a:t>
            </a:r>
          </a:p>
        </p:txBody>
      </p:sp>
    </p:spTree>
    <p:extLst>
      <p:ext uri="{BB962C8B-B14F-4D97-AF65-F5344CB8AC3E}">
        <p14:creationId xmlns:p14="http://schemas.microsoft.com/office/powerpoint/2010/main" val="2822214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Casus mevrouw van Daalen</a:t>
            </a:r>
          </a:p>
        </p:txBody>
      </p:sp>
      <p:sp>
        <p:nvSpPr>
          <p:cNvPr id="3" name="Tijdelijke aanduiding voor inhoud 2"/>
          <p:cNvSpPr>
            <a:spLocks noGrp="1"/>
          </p:cNvSpPr>
          <p:nvPr>
            <p:ph idx="1"/>
          </p:nvPr>
        </p:nvSpPr>
        <p:spPr/>
        <p:txBody>
          <a:bodyPr>
            <a:normAutofit fontScale="85000" lnSpcReduction="20000"/>
          </a:bodyPr>
          <a:lstStyle/>
          <a:p>
            <a:endParaRPr lang="nl-NL" dirty="0"/>
          </a:p>
          <a:p>
            <a:r>
              <a:rPr lang="nl-NL" dirty="0"/>
              <a:t>Mevrouw van Daalen, 86 jaar, op PG-afdeling. Je wordt gebeld omdat mevr. een wegraking heeft gehad nadat zij ADL-verzorgd was. Ze reageerde niet op aanspreken en de verzorgenden hebben haar weer op bed gelegd.T36,9 Pols 88 RR 90/60 Mevr. ademt wel rustig, maar trilt erg met armen en reageert nog niet erg op aanspreken. </a:t>
            </a:r>
          </a:p>
          <a:p>
            <a:r>
              <a:rPr lang="nl-NL" dirty="0"/>
              <a:t>Je gaat naar de afdeling toe, bent er pas een uur later omdat de telefonische doorschakeling via het medisch secretariaat vertraging heeft opgelopen. (De verzorgende heeft wel jouw voicemail ingesproken maar daar krijg je pas ’s middags een bericht van binnen….)</a:t>
            </a:r>
          </a:p>
          <a:p>
            <a:r>
              <a:rPr lang="nl-NL" dirty="0"/>
              <a:t>Mevr. ligt in bed in de huiskamer, reageert niet actief op aanspreken, alleen een beetje met oogbewegingen bij aanraken. Heeft nog niets gegeten/gedronken. Bloeddruk meten gaat moeilijk omdat </a:t>
            </a:r>
            <a:r>
              <a:rPr lang="nl-NL" dirty="0" err="1"/>
              <a:t>mevr</a:t>
            </a:r>
            <a:r>
              <a:rPr lang="nl-NL" dirty="0"/>
              <a:t> met arm-spierbewegingen tegenwerkt. Volgens de verzorging heeft </a:t>
            </a:r>
            <a:r>
              <a:rPr lang="nl-NL" dirty="0" err="1"/>
              <a:t>mevr</a:t>
            </a:r>
            <a:r>
              <a:rPr lang="nl-NL" dirty="0"/>
              <a:t> een scheef gezicht en is ze echt anders dan anders.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1959" y="502180"/>
            <a:ext cx="3257550"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069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C00000"/>
                </a:solidFill>
              </a:rPr>
              <a:t>Opdracht  bij casus mw. van Daalen</a:t>
            </a:r>
          </a:p>
        </p:txBody>
      </p:sp>
      <p:sp>
        <p:nvSpPr>
          <p:cNvPr id="3" name="Tijdelijke aanduiding voor inhoud 2"/>
          <p:cNvSpPr>
            <a:spLocks noGrp="1"/>
          </p:cNvSpPr>
          <p:nvPr>
            <p:ph idx="1"/>
          </p:nvPr>
        </p:nvSpPr>
        <p:spPr>
          <a:xfrm>
            <a:off x="838200" y="1464733"/>
            <a:ext cx="10515600" cy="4712230"/>
          </a:xfrm>
        </p:spPr>
        <p:txBody>
          <a:bodyPr>
            <a:normAutofit fontScale="77500" lnSpcReduction="20000"/>
          </a:bodyPr>
          <a:lstStyle/>
          <a:p>
            <a:endParaRPr lang="nl-NL" dirty="0"/>
          </a:p>
          <a:p>
            <a:pPr marL="0" indent="0">
              <a:buNone/>
            </a:pPr>
            <a:r>
              <a:rPr lang="nl-NL" dirty="0"/>
              <a:t>Lees de casus goed door en orden de informatie zo compact en helder als mogelijk m.b.v. De ISBARR methodiek. </a:t>
            </a:r>
          </a:p>
          <a:p>
            <a:pPr marL="0" indent="0">
              <a:buNone/>
            </a:pPr>
            <a:r>
              <a:rPr lang="nl-NL" u="sng" dirty="0"/>
              <a:t>Concreet: </a:t>
            </a:r>
          </a:p>
          <a:p>
            <a:r>
              <a:rPr lang="nl-NL" dirty="0"/>
              <a:t>- Wie en wat ben jij en om wie gaat het? (I)</a:t>
            </a:r>
          </a:p>
          <a:p>
            <a:r>
              <a:rPr lang="nl-NL" dirty="0"/>
              <a:t>- Een korte beschrijving van de situatie (S) </a:t>
            </a:r>
          </a:p>
          <a:p>
            <a:r>
              <a:rPr lang="nl-NL" dirty="0"/>
              <a:t>- Verzamel relevante achtergrond gegeven (B) </a:t>
            </a:r>
          </a:p>
          <a:p>
            <a:r>
              <a:rPr lang="nl-NL" dirty="0"/>
              <a:t>- Orden en beoordeel de observaties, stel een werkdiagnose en bepaal de MEWS (A) </a:t>
            </a:r>
          </a:p>
          <a:p>
            <a:r>
              <a:rPr lang="nl-NL" dirty="0"/>
              <a:t>- Geef aan wat je denkt dat er moet gebeuren (R) </a:t>
            </a:r>
          </a:p>
          <a:p>
            <a:r>
              <a:rPr lang="nl-NL" dirty="0"/>
              <a:t>- Herhaal de gemaakte afspraken of voorgeschreven behandeling (R)</a:t>
            </a:r>
          </a:p>
          <a:p>
            <a:endParaRPr lang="nl-NL" dirty="0"/>
          </a:p>
          <a:p>
            <a:pPr marL="0" indent="0">
              <a:buNone/>
            </a:pPr>
            <a:r>
              <a:rPr lang="nl-NL" dirty="0"/>
              <a:t>Geef nadat je het op papier hebt staan een mondelinge overdracht aan een medestudent via de ISBARR methodiek </a:t>
            </a:r>
          </a:p>
        </p:txBody>
      </p:sp>
    </p:spTree>
    <p:extLst>
      <p:ext uri="{BB962C8B-B14F-4D97-AF65-F5344CB8AC3E}">
        <p14:creationId xmlns:p14="http://schemas.microsoft.com/office/powerpoint/2010/main" val="162479747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A9EA811DD6C54AAD0A1ADBC92F61E6" ma:contentTypeVersion="14" ma:contentTypeDescription="Create a new document." ma:contentTypeScope="" ma:versionID="64c7d56ae3cac4b20864369c14eea9b8">
  <xsd:schema xmlns:xsd="http://www.w3.org/2001/XMLSchema" xmlns:xs="http://www.w3.org/2001/XMLSchema" xmlns:p="http://schemas.microsoft.com/office/2006/metadata/properties" xmlns:ns3="a6504cf4-77b8-4cdb-9913-5f38ee5ef35a" xmlns:ns4="fcccff2f-b3ca-4750-ba09-416dc4b90b61" targetNamespace="http://schemas.microsoft.com/office/2006/metadata/properties" ma:root="true" ma:fieldsID="4adc7abb2115f06983c60550f53efe57" ns3:_="" ns4:_="">
    <xsd:import namespace="a6504cf4-77b8-4cdb-9913-5f38ee5ef35a"/>
    <xsd:import namespace="fcccff2f-b3ca-4750-ba09-416dc4b90b6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04cf4-77b8-4cdb-9913-5f38ee5ef3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cccff2f-b3ca-4750-ba09-416dc4b90b6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45D26C-6DA6-46E4-8DC6-82E66AF736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04cf4-77b8-4cdb-9913-5f38ee5ef35a"/>
    <ds:schemaRef ds:uri="fcccff2f-b3ca-4750-ba09-416dc4b90b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08E9FB-BA90-4DB7-B946-1526A957F23D}">
  <ds:schemaRefs>
    <ds:schemaRef ds:uri="http://schemas.microsoft.com/sharepoint/v3/contenttype/forms"/>
  </ds:schemaRefs>
</ds:datastoreItem>
</file>

<file path=customXml/itemProps3.xml><?xml version="1.0" encoding="utf-8"?>
<ds:datastoreItem xmlns:ds="http://schemas.openxmlformats.org/officeDocument/2006/customXml" ds:itemID="{0F1FC9D9-12C5-4D0C-8406-B13CD5AD9D4D}">
  <ds:schemaRefs>
    <ds:schemaRef ds:uri="http://purl.org/dc/terms/"/>
    <ds:schemaRef ds:uri="http://schemas.openxmlformats.org/package/2006/metadata/core-properties"/>
    <ds:schemaRef ds:uri="fcccff2f-b3ca-4750-ba09-416dc4b90b61"/>
    <ds:schemaRef ds:uri="http://schemas.microsoft.com/office/2006/documentManagement/types"/>
    <ds:schemaRef ds:uri="http://schemas.microsoft.com/office/infopath/2007/PartnerControls"/>
    <ds:schemaRef ds:uri="http://purl.org/dc/elements/1.1/"/>
    <ds:schemaRef ds:uri="http://schemas.microsoft.com/office/2006/metadata/properties"/>
    <ds:schemaRef ds:uri="a6504cf4-77b8-4cdb-9913-5f38ee5ef35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36</TotalTime>
  <Words>4320</Words>
  <Application>Microsoft Office PowerPoint</Application>
  <PresentationFormat>Breedbeeld</PresentationFormat>
  <Paragraphs>343</Paragraphs>
  <Slides>42</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42</vt:i4>
      </vt:variant>
    </vt:vector>
  </HeadingPairs>
  <TitlesOfParts>
    <vt:vector size="46" baseType="lpstr">
      <vt:lpstr>Arial</vt:lpstr>
      <vt:lpstr>Calibri</vt:lpstr>
      <vt:lpstr>Calibri Light</vt:lpstr>
      <vt:lpstr>Kantoorthema</vt:lpstr>
      <vt:lpstr>          Klinisch (verpleegkundig) redeneren Oefenen met redeneerhulpen (Redeneren als onderdeel van het Verpleegplan of bij handelen in acute zorgsituaties)</vt:lpstr>
      <vt:lpstr>Doelen </vt:lpstr>
      <vt:lpstr>Eerst even samen film kijken, daarna een uur klinisch redeneren.</vt:lpstr>
      <vt:lpstr>Nu even wat een oefeningen om erin te komen…</vt:lpstr>
      <vt:lpstr>Situatie   </vt:lpstr>
      <vt:lpstr> </vt:lpstr>
      <vt:lpstr>Verder met Klinisch Redeneren</vt:lpstr>
      <vt:lpstr>Casus mevrouw van Daalen</vt:lpstr>
      <vt:lpstr>Opdracht  bij casus mw. van Daalen</vt:lpstr>
      <vt:lpstr>Casus van meneer van Pekelhaar </vt:lpstr>
      <vt:lpstr>Opdracht  bij casus van meneer van Pekelhaar</vt:lpstr>
      <vt:lpstr>Lesopdracht – samenwerken in drietallen </vt:lpstr>
      <vt:lpstr>Casus 2</vt:lpstr>
      <vt:lpstr>Casus 3</vt:lpstr>
      <vt:lpstr>Casus 4</vt:lpstr>
      <vt:lpstr>Casus 5</vt:lpstr>
      <vt:lpstr>Casus 6</vt:lpstr>
      <vt:lpstr>Casus 7</vt:lpstr>
      <vt:lpstr>Casus 8</vt:lpstr>
      <vt:lpstr>Casus 9</vt:lpstr>
      <vt:lpstr>Casus 10</vt:lpstr>
      <vt:lpstr>Casus 11</vt:lpstr>
      <vt:lpstr>Casus 12</vt:lpstr>
      <vt:lpstr>Casus 13</vt:lpstr>
      <vt:lpstr>Casus 14</vt:lpstr>
      <vt:lpstr>Casus 15</vt:lpstr>
      <vt:lpstr>Casus 16</vt:lpstr>
      <vt:lpstr>Casus 17</vt:lpstr>
      <vt:lpstr>Casus 18</vt:lpstr>
      <vt:lpstr>Casus 19</vt:lpstr>
      <vt:lpstr>Casus 20</vt:lpstr>
      <vt:lpstr>Casus 21</vt:lpstr>
      <vt:lpstr>Casus 22</vt:lpstr>
      <vt:lpstr>Casus 23</vt:lpstr>
      <vt:lpstr>Casus 24</vt:lpstr>
      <vt:lpstr>Casus 25</vt:lpstr>
      <vt:lpstr>Casus 26</vt:lpstr>
      <vt:lpstr>Casus 27</vt:lpstr>
      <vt:lpstr>Casus 28</vt:lpstr>
      <vt:lpstr>Casus 29</vt:lpstr>
      <vt:lpstr>Casus 30</vt:lpstr>
      <vt:lpstr>Einde casussen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Klinisch (verpleegkundig) redeneren</dc:title>
  <dc:creator>Diane Beerlage</dc:creator>
  <cp:lastModifiedBy>van der Meer, Elske</cp:lastModifiedBy>
  <cp:revision>12</cp:revision>
  <dcterms:created xsi:type="dcterms:W3CDTF">2020-06-03T11:56:38Z</dcterms:created>
  <dcterms:modified xsi:type="dcterms:W3CDTF">2022-06-06T18:34:25Z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0x0101009BA9EA811DD6C54AAD0A1ADBC92F61E6</vt:lpwstr>
  </property>
</Properties>
</file>